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handoutMasterIdLst>
    <p:handoutMasterId r:id="rId46"/>
  </p:handoutMasterIdLst>
  <p:sldIdLst>
    <p:sldId id="256" r:id="rId2"/>
    <p:sldId id="283" r:id="rId3"/>
    <p:sldId id="302" r:id="rId4"/>
    <p:sldId id="291" r:id="rId5"/>
    <p:sldId id="295" r:id="rId6"/>
    <p:sldId id="290" r:id="rId7"/>
    <p:sldId id="294" r:id="rId8"/>
    <p:sldId id="293" r:id="rId9"/>
    <p:sldId id="292" r:id="rId10"/>
    <p:sldId id="276" r:id="rId11"/>
    <p:sldId id="277" r:id="rId12"/>
    <p:sldId id="300" r:id="rId13"/>
    <p:sldId id="286" r:id="rId14"/>
    <p:sldId id="287" r:id="rId15"/>
    <p:sldId id="288" r:id="rId16"/>
    <p:sldId id="289" r:id="rId17"/>
    <p:sldId id="257" r:id="rId18"/>
    <p:sldId id="258" r:id="rId19"/>
    <p:sldId id="259" r:id="rId20"/>
    <p:sldId id="281" r:id="rId21"/>
    <p:sldId id="260" r:id="rId22"/>
    <p:sldId id="268" r:id="rId23"/>
    <p:sldId id="274" r:id="rId24"/>
    <p:sldId id="275" r:id="rId25"/>
    <p:sldId id="261" r:id="rId26"/>
    <p:sldId id="269" r:id="rId27"/>
    <p:sldId id="270" r:id="rId28"/>
    <p:sldId id="271" r:id="rId29"/>
    <p:sldId id="272" r:id="rId30"/>
    <p:sldId id="301" r:id="rId31"/>
    <p:sldId id="262" r:id="rId32"/>
    <p:sldId id="263" r:id="rId33"/>
    <p:sldId id="264" r:id="rId34"/>
    <p:sldId id="273" r:id="rId35"/>
    <p:sldId id="266" r:id="rId36"/>
    <p:sldId id="296" r:id="rId37"/>
    <p:sldId id="297" r:id="rId38"/>
    <p:sldId id="267" r:id="rId39"/>
    <p:sldId id="278" r:id="rId40"/>
    <p:sldId id="279" r:id="rId41"/>
    <p:sldId id="298" r:id="rId42"/>
    <p:sldId id="280" r:id="rId43"/>
    <p:sldId id="29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54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BBD731-006A-481C-BCC9-905F31320DB4}" type="datetimeFigureOut">
              <a:rPr lang="en-CA" smtClean="0"/>
              <a:pPr/>
              <a:t>25/01/2016</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FBD9A42-7E9F-475D-AF60-3020B83A1ECB}" type="slidenum">
              <a:rPr lang="en-CA" smtClean="0"/>
              <a:pPr/>
              <a:t>‹#›</a:t>
            </a:fld>
            <a:endParaRPr lang="en-CA"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70C579-3E51-4C8B-8F4C-BB05A0743F14}" type="datetimeFigureOut">
              <a:rPr lang="en-CA" smtClean="0"/>
              <a:pPr/>
              <a:t>25/01/2016</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70D4F3-5D65-4EFA-A9E5-702C57D91F4C}" type="slidenum">
              <a:rPr lang="en-CA" smtClean="0"/>
              <a:pPr/>
              <a:t>‹#›</a:t>
            </a:fld>
            <a:endParaRPr lang="en-C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D70D4F3-5D65-4EFA-A9E5-702C57D91F4C}" type="slidenum">
              <a:rPr lang="en-CA" smtClean="0"/>
              <a:pPr/>
              <a:t>1</a:t>
            </a:fld>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115000"/>
              </a:lnSpc>
              <a:spcAft>
                <a:spcPts val="0"/>
              </a:spcAft>
            </a:pPr>
            <a:r>
              <a:rPr lang="en-US" sz="1200" dirty="0" smtClean="0">
                <a:latin typeface="+mn-lt"/>
                <a:ea typeface="Calibri"/>
                <a:cs typeface="Times New Roman"/>
              </a:rPr>
              <a:t>2007 stairs</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2009 Roof</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2013 Flooring</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2013 Controls</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200" dirty="0" smtClean="0">
              <a:latin typeface="+mn-lt"/>
              <a:ea typeface="Calibri"/>
              <a:cs typeface="Times New Roman"/>
            </a:endParaRPr>
          </a:p>
          <a:p>
            <a:pPr>
              <a:lnSpc>
                <a:spcPct val="115000"/>
              </a:lnSpc>
              <a:spcAft>
                <a:spcPts val="0"/>
              </a:spcAft>
            </a:pPr>
            <a:r>
              <a:rPr lang="en-US" sz="1200" dirty="0" smtClean="0">
                <a:latin typeface="+mn-lt"/>
                <a:ea typeface="Calibri"/>
                <a:cs typeface="Times New Roman"/>
              </a:rPr>
              <a:t>$ 20,422.</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$146,756.</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$ 65,263.</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$ 14,558.</a:t>
            </a:r>
            <a:endParaRPr lang="en-CA" sz="12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US" sz="1200" dirty="0" smtClean="0">
              <a:latin typeface="+mn-lt"/>
              <a:ea typeface="Calibri"/>
              <a:cs typeface="Times New Roman"/>
            </a:endParaRPr>
          </a:p>
          <a:p>
            <a:endParaRPr lang="en-CA" dirty="0"/>
          </a:p>
        </p:txBody>
      </p:sp>
      <p:sp>
        <p:nvSpPr>
          <p:cNvPr id="4" name="Slide Number Placeholder 3"/>
          <p:cNvSpPr>
            <a:spLocks noGrp="1"/>
          </p:cNvSpPr>
          <p:nvPr>
            <p:ph type="sldNum" sz="quarter" idx="10"/>
          </p:nvPr>
        </p:nvSpPr>
        <p:spPr/>
        <p:txBody>
          <a:bodyPr/>
          <a:lstStyle/>
          <a:p>
            <a:fld id="{0D70D4F3-5D65-4EFA-A9E5-702C57D91F4C}" type="slidenum">
              <a:rPr lang="en-CA" smtClean="0"/>
              <a:pPr/>
              <a:t>22</a:t>
            </a:fld>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95AB755-AEC0-4A2A-AE39-AA604A39DF07}" type="datetime1">
              <a:rPr lang="en-CA" smtClean="0"/>
              <a:pPr/>
              <a:t>25/01/2016</a:t>
            </a:fld>
            <a:endParaRPr lang="en-CA"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CA"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29B66B4-29C6-49F9-8A94-10E828D68EA4}" type="slidenum">
              <a:rPr lang="en-CA" smtClean="0"/>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E6E646-AB31-4F8C-BD1E-FFA762EF806A}" type="datetime1">
              <a:rPr lang="en-CA" smtClean="0"/>
              <a:pPr/>
              <a:t>25/01/2016</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BB18D2-A406-48B1-9BEC-9CD08D2D9781}" type="datetime1">
              <a:rPr lang="en-CA" smtClean="0"/>
              <a:pPr/>
              <a:t>25/01/2016</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B5FAD7-6FE2-4F78-AEC7-D8312E2E0E6C}" type="datetime1">
              <a:rPr lang="en-CA" smtClean="0"/>
              <a:pPr/>
              <a:t>25/01/2016</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490A6D1-640D-4D52-9424-189367E9E856}" type="datetime1">
              <a:rPr lang="en-CA" smtClean="0"/>
              <a:pPr/>
              <a:t>25/01/2016</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DF158A-C400-43C7-9081-80F24892504E}" type="datetime1">
              <a:rPr lang="en-CA" smtClean="0"/>
              <a:pPr/>
              <a:t>25/01/2016</a:t>
            </a:fld>
            <a:endParaRPr lang="en-CA" dirty="0"/>
          </a:p>
        </p:txBody>
      </p:sp>
      <p:sp>
        <p:nvSpPr>
          <p:cNvPr id="6" name="Footer Placeholder 5"/>
          <p:cNvSpPr>
            <a:spLocks noGrp="1"/>
          </p:cNvSpPr>
          <p:nvPr>
            <p:ph type="ftr" sz="quarter" idx="11"/>
          </p:nvPr>
        </p:nvSpPr>
        <p:spPr/>
        <p:txBody>
          <a:bodyPr/>
          <a:lstStyle>
            <a:extLst/>
          </a:lstStyle>
          <a:p>
            <a:endParaRPr lang="en-CA" dirty="0"/>
          </a:p>
        </p:txBody>
      </p:sp>
      <p:sp>
        <p:nvSpPr>
          <p:cNvPr id="7" name="Slide Number Placeholder 6"/>
          <p:cNvSpPr>
            <a:spLocks noGrp="1"/>
          </p:cNvSpPr>
          <p:nvPr>
            <p:ph type="sldNum" sz="quarter" idx="12"/>
          </p:nvPr>
        </p:nvSpPr>
        <p:spPr/>
        <p:txBody>
          <a:bodyPr/>
          <a:lstStyle>
            <a:extLst/>
          </a:lstStyle>
          <a:p>
            <a:fld id="{029B66B4-29C6-49F9-8A94-10E828D68EA4}" type="slidenum">
              <a:rPr lang="en-CA" smtClean="0"/>
              <a:pPr/>
              <a:t>‹#›</a:t>
            </a:fld>
            <a:endParaRPr lang="en-CA"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E70A06B-A490-4F0F-B0E0-C94735780B33}" type="datetime1">
              <a:rPr lang="en-CA" smtClean="0"/>
              <a:pPr/>
              <a:t>25/01/2016</a:t>
            </a:fld>
            <a:endParaRPr lang="en-CA" dirty="0"/>
          </a:p>
        </p:txBody>
      </p:sp>
      <p:sp>
        <p:nvSpPr>
          <p:cNvPr id="8" name="Footer Placeholder 7"/>
          <p:cNvSpPr>
            <a:spLocks noGrp="1"/>
          </p:cNvSpPr>
          <p:nvPr>
            <p:ph type="ftr" sz="quarter" idx="11"/>
          </p:nvPr>
        </p:nvSpPr>
        <p:spPr/>
        <p:txBody>
          <a:bodyPr/>
          <a:lstStyle>
            <a:extLst/>
          </a:lstStyle>
          <a:p>
            <a:endParaRPr lang="en-CA" dirty="0"/>
          </a:p>
        </p:txBody>
      </p:sp>
      <p:sp>
        <p:nvSpPr>
          <p:cNvPr id="9" name="Slide Number Placeholder 8"/>
          <p:cNvSpPr>
            <a:spLocks noGrp="1"/>
          </p:cNvSpPr>
          <p:nvPr>
            <p:ph type="sldNum" sz="quarter" idx="12"/>
          </p:nvPr>
        </p:nvSpPr>
        <p:spPr/>
        <p:txBody>
          <a:bodyPr/>
          <a:lstStyle>
            <a:extLst/>
          </a:lstStyle>
          <a:p>
            <a:fld id="{029B66B4-29C6-49F9-8A94-10E828D68EA4}" type="slidenum">
              <a:rPr lang="en-CA" smtClean="0"/>
              <a:pPr/>
              <a:t>‹#›</a:t>
            </a:fld>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04884E6-8883-4B62-90D2-E4BB2ADF3BD3}" type="datetime1">
              <a:rPr lang="en-CA" smtClean="0"/>
              <a:pPr/>
              <a:t>25/01/2016</a:t>
            </a:fld>
            <a:endParaRPr lang="en-CA" dirty="0"/>
          </a:p>
        </p:txBody>
      </p:sp>
      <p:sp>
        <p:nvSpPr>
          <p:cNvPr id="4" name="Footer Placeholder 3"/>
          <p:cNvSpPr>
            <a:spLocks noGrp="1"/>
          </p:cNvSpPr>
          <p:nvPr>
            <p:ph type="ftr" sz="quarter" idx="11"/>
          </p:nvPr>
        </p:nvSpPr>
        <p:spPr/>
        <p:txBody>
          <a:bodyPr/>
          <a:lstStyle>
            <a:extLst/>
          </a:lstStyle>
          <a:p>
            <a:endParaRPr lang="en-CA" dirty="0"/>
          </a:p>
        </p:txBody>
      </p:sp>
      <p:sp>
        <p:nvSpPr>
          <p:cNvPr id="5" name="Slide Number Placeholder 4"/>
          <p:cNvSpPr>
            <a:spLocks noGrp="1"/>
          </p:cNvSpPr>
          <p:nvPr>
            <p:ph type="sldNum" sz="quarter" idx="12"/>
          </p:nvPr>
        </p:nvSpPr>
        <p:spPr/>
        <p:txBody>
          <a:bodyPr/>
          <a:lstStyle>
            <a:extLst/>
          </a:lstStyle>
          <a:p>
            <a:fld id="{029B66B4-29C6-49F9-8A94-10E828D68EA4}" type="slidenum">
              <a:rPr lang="en-CA" smtClean="0"/>
              <a:pPr/>
              <a:t>‹#›</a:t>
            </a:fld>
            <a:endParaRPr lang="en-CA"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4F60AF9-B107-4A2C-B2D8-D15FD9EB0F30}" type="datetime1">
              <a:rPr lang="en-CA" smtClean="0"/>
              <a:pPr/>
              <a:t>25/01/2016</a:t>
            </a:fld>
            <a:endParaRPr lang="en-CA" dirty="0"/>
          </a:p>
        </p:txBody>
      </p:sp>
      <p:sp>
        <p:nvSpPr>
          <p:cNvPr id="3" name="Footer Placeholder 2"/>
          <p:cNvSpPr>
            <a:spLocks noGrp="1"/>
          </p:cNvSpPr>
          <p:nvPr>
            <p:ph type="ftr" sz="quarter" idx="11"/>
          </p:nvPr>
        </p:nvSpPr>
        <p:spPr/>
        <p:txBody>
          <a:bodyPr/>
          <a:lstStyle>
            <a:extLst/>
          </a:lstStyle>
          <a:p>
            <a:endParaRPr lang="en-CA" dirty="0"/>
          </a:p>
        </p:txBody>
      </p:sp>
      <p:sp>
        <p:nvSpPr>
          <p:cNvPr id="4" name="Slide Number Placeholder 3"/>
          <p:cNvSpPr>
            <a:spLocks noGrp="1"/>
          </p:cNvSpPr>
          <p:nvPr>
            <p:ph type="sldNum" sz="quarter" idx="12"/>
          </p:nvPr>
        </p:nvSpPr>
        <p:spPr/>
        <p:txBody>
          <a:bodyPr/>
          <a:lstStyle>
            <a:extLst/>
          </a:lstStyle>
          <a:p>
            <a:fld id="{029B66B4-29C6-49F9-8A94-10E828D68EA4}"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791E081-28F4-455C-A7DB-FD5084D30B97}" type="datetime1">
              <a:rPr lang="en-CA" smtClean="0"/>
              <a:pPr/>
              <a:t>25/01/2016</a:t>
            </a:fld>
            <a:endParaRPr lang="en-CA" dirty="0"/>
          </a:p>
        </p:txBody>
      </p:sp>
      <p:sp>
        <p:nvSpPr>
          <p:cNvPr id="6" name="Footer Placeholder 5"/>
          <p:cNvSpPr>
            <a:spLocks noGrp="1"/>
          </p:cNvSpPr>
          <p:nvPr>
            <p:ph type="ftr" sz="quarter" idx="11"/>
          </p:nvPr>
        </p:nvSpPr>
        <p:spPr/>
        <p:txBody>
          <a:bodyPr/>
          <a:lstStyle>
            <a:extLst/>
          </a:lstStyle>
          <a:p>
            <a:endParaRPr lang="en-CA" dirty="0"/>
          </a:p>
        </p:txBody>
      </p:sp>
      <p:sp>
        <p:nvSpPr>
          <p:cNvPr id="7" name="Slide Number Placeholder 6"/>
          <p:cNvSpPr>
            <a:spLocks noGrp="1"/>
          </p:cNvSpPr>
          <p:nvPr>
            <p:ph type="sldNum" sz="quarter" idx="12"/>
          </p:nvPr>
        </p:nvSpPr>
        <p:spPr/>
        <p:txBody>
          <a:bodyPr/>
          <a:lstStyle>
            <a:extLst/>
          </a:lstStyle>
          <a:p>
            <a:fld id="{029B66B4-29C6-49F9-8A94-10E828D68EA4}" type="slidenum">
              <a:rPr lang="en-CA" smtClean="0"/>
              <a:pPr/>
              <a:t>‹#›</a:t>
            </a:fld>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824F44E-4314-4E9C-A997-00846EFF42B3}" type="datetime1">
              <a:rPr lang="en-CA" smtClean="0"/>
              <a:pPr/>
              <a:t>25/01/2016</a:t>
            </a:fld>
            <a:endParaRPr lang="en-CA"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CA"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29B66B4-29C6-49F9-8A94-10E828D68EA4}" type="slidenum">
              <a:rPr lang="en-CA" smtClean="0"/>
              <a:pPr/>
              <a:t>‹#›</a:t>
            </a:fld>
            <a:endParaRPr lang="en-CA"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912926A-355D-4B86-AEAD-1E447C33C824}" type="datetime1">
              <a:rPr lang="en-CA" smtClean="0"/>
              <a:pPr/>
              <a:t>25/01/2016</a:t>
            </a:fld>
            <a:endParaRPr lang="en-CA"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CA"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29B66B4-29C6-49F9-8A94-10E828D68EA4}"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cdsb.on.ca/" TargetMode="External"/><Relationship Id="rId2" Type="http://schemas.openxmlformats.org/officeDocument/2006/relationships/hyperlink" Target="mailto:arc@npsc.edu.on.ca"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1800199"/>
          </a:xfrm>
        </p:spPr>
        <p:txBody>
          <a:bodyPr>
            <a:normAutofit fontScale="90000"/>
          </a:bodyPr>
          <a:lstStyle/>
          <a:p>
            <a:pPr lvl="0" fontAlgn="base">
              <a:spcAft>
                <a:spcPct val="0"/>
              </a:spcAft>
            </a:pPr>
            <a:r>
              <a:rPr lang="en-CA" dirty="0" smtClean="0">
                <a:effectLst>
                  <a:outerShdw blurRad="38100" dist="38100" dir="2700000" algn="tl">
                    <a:srgbClr val="000000">
                      <a:alpha val="43137"/>
                    </a:srgbClr>
                  </a:outerShdw>
                </a:effectLst>
              </a:rPr>
              <a:t>Timmins Pupil </a:t>
            </a:r>
            <a:r>
              <a:rPr lang="en-US"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Accommodation Review Committee (ARC)</a:t>
            </a:r>
            <a:endParaRPr lang="en-US" dirty="0" smtClean="0">
              <a:solidFill>
                <a:schemeClr val="tx1"/>
              </a:solidFill>
              <a:effectLst>
                <a:outerShdw blurRad="38100" dist="38100" dir="2700000" algn="tl">
                  <a:srgbClr val="000000">
                    <a:alpha val="43137"/>
                  </a:srgbClr>
                </a:outerShdw>
              </a:effectLst>
              <a:cs typeface="Arial" pitchFamily="34" charset="0"/>
            </a:endParaRPr>
          </a:p>
        </p:txBody>
      </p:sp>
      <p:sp>
        <p:nvSpPr>
          <p:cNvPr id="3" name="Subtitle 2"/>
          <p:cNvSpPr>
            <a:spLocks noGrp="1"/>
          </p:cNvSpPr>
          <p:nvPr>
            <p:ph type="subTitle" idx="1"/>
          </p:nvPr>
        </p:nvSpPr>
        <p:spPr>
          <a:xfrm>
            <a:off x="539552" y="2636912"/>
            <a:ext cx="7848872" cy="3001888"/>
          </a:xfrm>
        </p:spPr>
        <p:txBody>
          <a:bodyPr>
            <a:normAutofit/>
          </a:bodyPr>
          <a:lstStyle/>
          <a:p>
            <a:pPr marR="0" lvl="0" algn="ctr" fontAlgn="base">
              <a:spcBef>
                <a:spcPct val="0"/>
              </a:spcBef>
              <a:spcAft>
                <a:spcPct val="0"/>
              </a:spcAft>
              <a:buClrTx/>
              <a:buSzTx/>
            </a:pPr>
            <a:r>
              <a:rPr lang="en-CA" b="1" dirty="0" smtClean="0">
                <a:effectLst>
                  <a:outerShdw blurRad="38100" dist="38100" dir="2700000" algn="tl">
                    <a:srgbClr val="000000">
                      <a:alpha val="43137"/>
                    </a:srgbClr>
                  </a:outerShdw>
                </a:effectLst>
              </a:rPr>
              <a:t>    </a:t>
            </a:r>
            <a:endParaRPr lang="en-US" sz="2800" b="1"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endParaRPr>
          </a:p>
          <a:p>
            <a:pPr marR="0" lvl="0" algn="ctr" eaLnBrk="0" fontAlgn="base" hangingPunct="0">
              <a:spcBef>
                <a:spcPct val="0"/>
              </a:spcBef>
              <a:spcAft>
                <a:spcPct val="0"/>
              </a:spcAft>
              <a:buClrTx/>
              <a:buSzTx/>
            </a:pPr>
            <a:r>
              <a:rPr lang="en-US" sz="2800" b="1"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First Public Meeting </a:t>
            </a:r>
            <a:endParaRPr lang="en-US" sz="2800" b="1" dirty="0" smtClean="0">
              <a:solidFill>
                <a:schemeClr val="tx1"/>
              </a:solidFill>
              <a:effectLst>
                <a:outerShdw blurRad="38100" dist="38100" dir="2700000" algn="tl">
                  <a:srgbClr val="000000">
                    <a:alpha val="43137"/>
                  </a:srgbClr>
                </a:outerShdw>
              </a:effectLst>
              <a:cs typeface="Arial" pitchFamily="34" charset="0"/>
            </a:endParaRPr>
          </a:p>
          <a:p>
            <a:pPr marR="0" lvl="0" algn="ctr" eaLnBrk="0" fontAlgn="base" hangingPunct="0">
              <a:spcBef>
                <a:spcPct val="0"/>
              </a:spcBef>
              <a:spcAft>
                <a:spcPct val="0"/>
              </a:spcAft>
              <a:buClrTx/>
              <a:buSzTx/>
            </a:pPr>
            <a:r>
              <a:rPr lang="en-US" sz="2800" b="1"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January 25, 2016</a:t>
            </a:r>
            <a:endParaRPr lang="en-US" sz="2800" b="1" dirty="0" smtClean="0">
              <a:solidFill>
                <a:schemeClr val="tx1"/>
              </a:solidFill>
              <a:effectLst>
                <a:outerShdw blurRad="38100" dist="38100" dir="2700000" algn="tl">
                  <a:srgbClr val="000000">
                    <a:alpha val="43137"/>
                  </a:srgbClr>
                </a:outerShdw>
              </a:effectLst>
              <a:cs typeface="Arial" pitchFamily="34" charset="0"/>
            </a:endParaRPr>
          </a:p>
          <a:p>
            <a:pPr marR="0" lvl="0" algn="ctr" eaLnBrk="0" fontAlgn="base" hangingPunct="0">
              <a:spcBef>
                <a:spcPct val="0"/>
              </a:spcBef>
              <a:spcAft>
                <a:spcPct val="0"/>
              </a:spcAft>
              <a:buClrTx/>
              <a:buSzTx/>
            </a:pPr>
            <a:r>
              <a:rPr lang="en-US" sz="2800" b="1"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St. Paul School</a:t>
            </a:r>
            <a:endParaRPr lang="en-US" sz="2800" b="1" dirty="0" smtClean="0">
              <a:solidFill>
                <a:schemeClr val="tx1"/>
              </a:solidFill>
              <a:effectLst>
                <a:outerShdw blurRad="38100" dist="38100" dir="2700000" algn="tl">
                  <a:srgbClr val="000000">
                    <a:alpha val="43137"/>
                  </a:srgbClr>
                </a:outerShdw>
              </a:effectLst>
              <a:cs typeface="Arial" pitchFamily="34" charset="0"/>
            </a:endParaRPr>
          </a:p>
          <a:p>
            <a:endParaRPr lang="en-CA" dirty="0" smtClean="0"/>
          </a:p>
          <a:p>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1</a:t>
            </a:fld>
            <a:endParaRPr lang="en-CA" dirty="0"/>
          </a:p>
        </p:txBody>
      </p:sp>
      <p:graphicFrame>
        <p:nvGraphicFramePr>
          <p:cNvPr id="1026" name="Object 2"/>
          <p:cNvGraphicFramePr>
            <a:graphicFrameLocks noChangeAspect="1"/>
          </p:cNvGraphicFramePr>
          <p:nvPr/>
        </p:nvGraphicFramePr>
        <p:xfrm>
          <a:off x="539552" y="2924944"/>
          <a:ext cx="1714500" cy="1600200"/>
        </p:xfrm>
        <a:graphic>
          <a:graphicData uri="http://schemas.openxmlformats.org/presentationml/2006/ole">
            <p:oleObj spid="_x0000_s1026" name="Photo Editor Photo" r:id="rId4" imgW="2857899" imgH="2666667" progId="">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A PAR is a study of a school board’s facilities used to address enrolment, programming, and facility condition challenges. </a:t>
            </a:r>
          </a:p>
          <a:p>
            <a:r>
              <a:rPr lang="en-CA" dirty="0" smtClean="0"/>
              <a:t>All accommodation review areas face particular challenges regarding enrolment (either too few or too many students), the ability to deliver programming (splitting grades or scheduling classes), and the condition of school buildings (the need for repairs).</a:t>
            </a:r>
          </a:p>
          <a:p>
            <a:endParaRPr lang="en-CA" dirty="0"/>
          </a:p>
        </p:txBody>
      </p:sp>
      <p:sp>
        <p:nvSpPr>
          <p:cNvPr id="3" name="Title 2"/>
          <p:cNvSpPr>
            <a:spLocks noGrp="1"/>
          </p:cNvSpPr>
          <p:nvPr>
            <p:ph type="title"/>
          </p:nvPr>
        </p:nvSpPr>
        <p:spPr/>
        <p:txBody>
          <a:bodyPr>
            <a:normAutofit fontScale="90000"/>
          </a:bodyPr>
          <a:lstStyle/>
          <a:p>
            <a:r>
              <a:rPr lang="en-CA" dirty="0" smtClean="0"/>
              <a:t/>
            </a:r>
            <a:br>
              <a:rPr lang="en-CA" dirty="0" smtClean="0"/>
            </a:br>
            <a:r>
              <a:rPr lang="en-CA" dirty="0" smtClean="0"/>
              <a:t>What is a Pupil Accommodation Review?</a:t>
            </a:r>
            <a:br>
              <a:rPr lang="en-CA" dirty="0" smtClean="0"/>
            </a:b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10</a:t>
            </a:fld>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4784"/>
            <a:ext cx="8229600" cy="4896544"/>
          </a:xfrm>
        </p:spPr>
        <p:txBody>
          <a:bodyPr>
            <a:normAutofit fontScale="92500"/>
          </a:bodyPr>
          <a:lstStyle/>
          <a:p>
            <a:pPr>
              <a:buNone/>
            </a:pPr>
            <a:r>
              <a:rPr lang="en-GB" b="1" dirty="0" smtClean="0"/>
              <a:t>G.9.1     </a:t>
            </a:r>
            <a:r>
              <a:rPr lang="en-GB" b="1" u="sng" dirty="0" smtClean="0"/>
              <a:t>Pupil Accommodation Review</a:t>
            </a:r>
            <a:endParaRPr lang="en-CA" dirty="0" smtClean="0"/>
          </a:p>
          <a:p>
            <a:pPr>
              <a:buNone/>
            </a:pPr>
            <a:endParaRPr lang="en-CA" dirty="0" smtClean="0"/>
          </a:p>
          <a:p>
            <a:r>
              <a:rPr lang="en-GB" b="1" dirty="0" smtClean="0"/>
              <a:t>Be It Resolved that </a:t>
            </a:r>
            <a:r>
              <a:rPr lang="en-GB" dirty="0" smtClean="0"/>
              <a:t>the Northeastern Catholic District School Board proceed with a Pupil Accommodation Review for Timmins Schools/Facilities, Sacred Heart School, St. Paul Catholic School, O’Gorman Intermediate Catholic School, O’Gorman High School, ACCESS Centre and 101 Spruce Street North (Catholic Education Centre) in accordance  with the</a:t>
            </a:r>
            <a:r>
              <a:rPr lang="en-GB" b="1" i="1" dirty="0" smtClean="0"/>
              <a:t> Policy F-3 Pupil Accommodation Review</a:t>
            </a:r>
            <a:r>
              <a:rPr lang="en-GB" dirty="0" smtClean="0"/>
              <a:t>  to commence January 4, 2016. </a:t>
            </a:r>
            <a:endParaRPr lang="en-CA" dirty="0"/>
          </a:p>
        </p:txBody>
      </p:sp>
      <p:sp>
        <p:nvSpPr>
          <p:cNvPr id="3" name="Title 2"/>
          <p:cNvSpPr>
            <a:spLocks noGrp="1"/>
          </p:cNvSpPr>
          <p:nvPr>
            <p:ph type="title"/>
          </p:nvPr>
        </p:nvSpPr>
        <p:spPr>
          <a:xfrm>
            <a:off x="457200" y="692696"/>
            <a:ext cx="8229600" cy="576064"/>
          </a:xfrm>
        </p:spPr>
        <p:txBody>
          <a:bodyPr>
            <a:normAutofit fontScale="90000"/>
          </a:bodyPr>
          <a:lstStyle/>
          <a:p>
            <a:r>
              <a:rPr lang="en-CA" dirty="0" smtClean="0"/>
              <a:t>Board Motion – November 25, 2015 </a:t>
            </a:r>
            <a:br>
              <a:rPr lang="en-CA" dirty="0" smtClean="0"/>
            </a:b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11</a:t>
            </a:fld>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16024"/>
          </a:xfrm>
        </p:spPr>
        <p:txBody>
          <a:bodyPr>
            <a:normAutofit lnSpcReduction="10000"/>
          </a:bodyPr>
          <a:lstStyle/>
          <a:p>
            <a:r>
              <a:rPr lang="en-CA" sz="2800" b="1" dirty="0" smtClean="0"/>
              <a:t>Outlines:</a:t>
            </a:r>
          </a:p>
          <a:p>
            <a:pPr lvl="1">
              <a:buFont typeface="Arial" pitchFamily="34" charset="0"/>
              <a:buChar char="•"/>
            </a:pPr>
            <a:r>
              <a:rPr lang="en-CA" sz="2800" dirty="0" smtClean="0"/>
              <a:t>Mandate of Committee</a:t>
            </a:r>
          </a:p>
          <a:p>
            <a:pPr lvl="1">
              <a:buFont typeface="Arial" pitchFamily="34" charset="0"/>
              <a:buChar char="•"/>
            </a:pPr>
            <a:r>
              <a:rPr lang="en-CA" sz="2800" dirty="0" smtClean="0"/>
              <a:t>Membership and Voting</a:t>
            </a:r>
          </a:p>
          <a:p>
            <a:pPr lvl="1">
              <a:buFont typeface="Arial" pitchFamily="34" charset="0"/>
              <a:buChar char="•"/>
            </a:pPr>
            <a:r>
              <a:rPr lang="en-CA" sz="2800" dirty="0" smtClean="0"/>
              <a:t>Procedures</a:t>
            </a:r>
          </a:p>
          <a:p>
            <a:pPr lvl="1">
              <a:buFont typeface="Arial" pitchFamily="34" charset="0"/>
              <a:buChar char="•"/>
            </a:pPr>
            <a:r>
              <a:rPr lang="en-CA" sz="2800" dirty="0" smtClean="0"/>
              <a:t>Reference Criteria</a:t>
            </a:r>
          </a:p>
          <a:p>
            <a:pPr lvl="1">
              <a:buFont typeface="Arial" pitchFamily="34" charset="0"/>
              <a:buChar char="•"/>
            </a:pPr>
            <a:r>
              <a:rPr lang="en-CA" sz="2800" dirty="0" smtClean="0"/>
              <a:t>School Information Profile</a:t>
            </a:r>
          </a:p>
          <a:p>
            <a:pPr lvl="1">
              <a:buFont typeface="Arial" pitchFamily="34" charset="0"/>
              <a:buChar char="•"/>
            </a:pPr>
            <a:r>
              <a:rPr lang="en-CA" sz="2800" dirty="0" smtClean="0"/>
              <a:t>Accommodation Report</a:t>
            </a:r>
          </a:p>
          <a:p>
            <a:pPr lvl="1">
              <a:buFont typeface="Arial" pitchFamily="34" charset="0"/>
              <a:buChar char="•"/>
            </a:pPr>
            <a:r>
              <a:rPr lang="en-CA" sz="2800" dirty="0" smtClean="0"/>
              <a:t>Submission of the Accommodation Report</a:t>
            </a:r>
          </a:p>
          <a:p>
            <a:pPr lvl="1">
              <a:buNone/>
            </a:pPr>
            <a:r>
              <a:rPr lang="en-CA" sz="2800" dirty="0" smtClean="0"/>
              <a:t>	and Decision of Board of Trustees</a:t>
            </a:r>
          </a:p>
          <a:p>
            <a:pPr lvl="1">
              <a:buFont typeface="Arial" pitchFamily="34" charset="0"/>
              <a:buChar char="•"/>
            </a:pPr>
            <a:r>
              <a:rPr lang="en-CA" sz="2800" dirty="0" smtClean="0"/>
              <a:t>Community Input and Questions During</a:t>
            </a:r>
          </a:p>
          <a:p>
            <a:pPr lvl="1">
              <a:buFont typeface="Arial" pitchFamily="34" charset="0"/>
              <a:buChar char="•"/>
            </a:pPr>
            <a:r>
              <a:rPr lang="en-CA" sz="2800" dirty="0" smtClean="0"/>
              <a:t>Public Meetings</a:t>
            </a:r>
          </a:p>
          <a:p>
            <a:pPr lvl="4"/>
            <a:endParaRPr lang="en-CA" dirty="0" smtClean="0"/>
          </a:p>
          <a:p>
            <a:pPr lvl="4">
              <a:buNone/>
            </a:pP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12</a:t>
            </a:fld>
            <a:endParaRPr lang="en-CA" dirty="0"/>
          </a:p>
        </p:txBody>
      </p:sp>
      <p:sp>
        <p:nvSpPr>
          <p:cNvPr id="4" name="Title 3"/>
          <p:cNvSpPr>
            <a:spLocks noGrp="1"/>
          </p:cNvSpPr>
          <p:nvPr>
            <p:ph type="title"/>
          </p:nvPr>
        </p:nvSpPr>
        <p:spPr/>
        <p:txBody>
          <a:bodyPr>
            <a:normAutofit fontScale="90000"/>
          </a:bodyPr>
          <a:lstStyle/>
          <a:p>
            <a:r>
              <a:rPr lang="en-US" sz="4400" dirty="0" smtClean="0">
                <a:latin typeface="Arial" pitchFamily="34" charset="0"/>
                <a:ea typeface="Times New Roman" pitchFamily="18" charset="0"/>
                <a:cs typeface="Arial" pitchFamily="34" charset="0"/>
              </a:rPr>
              <a:t>Terms of Reference</a:t>
            </a:r>
            <a:br>
              <a:rPr lang="en-US" sz="4400" dirty="0" smtClean="0">
                <a:latin typeface="Arial" pitchFamily="34" charset="0"/>
                <a:ea typeface="Times New Roman" pitchFamily="18" charset="0"/>
                <a:cs typeface="Arial" pitchFamily="34" charset="0"/>
              </a:rPr>
            </a:br>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defTabSz="914400" eaLnBrk="0" fontAlgn="base" hangingPunct="0">
              <a:spcBef>
                <a:spcPct val="0"/>
              </a:spcBef>
              <a:spcAft>
                <a:spcPct val="0"/>
              </a:spcAft>
              <a:buNone/>
              <a:tabLst>
                <a:tab pos="0" algn="l"/>
              </a:tabLst>
            </a:pPr>
            <a:r>
              <a:rPr lang="en-US" sz="2000" dirty="0" smtClean="0">
                <a:ea typeface="Times New Roman" pitchFamily="18" charset="0"/>
                <a:cs typeface="Arial" pitchFamily="34" charset="0"/>
              </a:rPr>
              <a:t>The review process will be reflective of the Board’s </a:t>
            </a:r>
          </a:p>
          <a:p>
            <a:pPr lvl="1" defTabSz="914400" eaLnBrk="0" fontAlgn="base" hangingPunct="0">
              <a:spcBef>
                <a:spcPct val="0"/>
              </a:spcBef>
              <a:spcAft>
                <a:spcPct val="0"/>
              </a:spcAft>
              <a:buNone/>
              <a:tabLst>
                <a:tab pos="0" algn="l"/>
              </a:tabLst>
            </a:pPr>
            <a:r>
              <a:rPr lang="en-US" sz="2000" dirty="0" smtClean="0">
                <a:ea typeface="Times New Roman" pitchFamily="18" charset="0"/>
                <a:cs typeface="Arial" pitchFamily="34" charset="0"/>
              </a:rPr>
              <a:t>Principles and Values as articulated in our Mission </a:t>
            </a:r>
          </a:p>
          <a:p>
            <a:pPr lvl="1" defTabSz="914400" eaLnBrk="0" fontAlgn="base" hangingPunct="0">
              <a:spcBef>
                <a:spcPct val="0"/>
              </a:spcBef>
              <a:spcAft>
                <a:spcPct val="0"/>
              </a:spcAft>
              <a:buNone/>
              <a:tabLst>
                <a:tab pos="0" algn="l"/>
              </a:tabLst>
            </a:pPr>
            <a:r>
              <a:rPr lang="en-US" sz="2000" dirty="0" smtClean="0">
                <a:ea typeface="Times New Roman" pitchFamily="18" charset="0"/>
                <a:cs typeface="Arial" pitchFamily="34" charset="0"/>
              </a:rPr>
              <a:t>and Vision Statement:</a:t>
            </a:r>
          </a:p>
          <a:p>
            <a:pPr lvl="1" defTabSz="914400" eaLnBrk="0" fontAlgn="base" hangingPunct="0">
              <a:spcBef>
                <a:spcPct val="0"/>
              </a:spcBef>
              <a:spcAft>
                <a:spcPct val="0"/>
              </a:spcAft>
              <a:buNone/>
              <a:tabLst>
                <a:tab pos="0" algn="l"/>
              </a:tabLst>
            </a:pPr>
            <a:endParaRPr lang="en-US" sz="2000" b="1" dirty="0" smtClean="0">
              <a:cs typeface="Arial" pitchFamily="34" charset="0"/>
            </a:endParaRPr>
          </a:p>
          <a:p>
            <a:pPr marL="0" lvl="0" indent="0" algn="ctr" eaLnBrk="0" fontAlgn="base" hangingPunct="0">
              <a:spcBef>
                <a:spcPct val="0"/>
              </a:spcBef>
              <a:spcAft>
                <a:spcPct val="0"/>
              </a:spcAft>
              <a:buClrTx/>
              <a:buSzTx/>
              <a:buNone/>
              <a:tabLst>
                <a:tab pos="0" algn="l"/>
              </a:tabLst>
            </a:pPr>
            <a:r>
              <a:rPr lang="en-US" sz="2000" b="1" u="sng" dirty="0" smtClean="0">
                <a:ea typeface="Times New Roman" pitchFamily="18" charset="0"/>
                <a:cs typeface="Arial" pitchFamily="34" charset="0"/>
              </a:rPr>
              <a:t>NCDSB Vision Statement</a:t>
            </a:r>
          </a:p>
          <a:p>
            <a:pPr marL="0" lvl="0" indent="0" algn="ctr" eaLnBrk="0" fontAlgn="base" hangingPunct="0">
              <a:spcBef>
                <a:spcPct val="0"/>
              </a:spcBef>
              <a:spcAft>
                <a:spcPct val="0"/>
              </a:spcAft>
              <a:buClrTx/>
              <a:buSzTx/>
              <a:buNone/>
              <a:tabLst>
                <a:tab pos="0" algn="l"/>
              </a:tabLst>
            </a:pPr>
            <a:endParaRPr lang="en-US" sz="2000" dirty="0" smtClean="0">
              <a:cs typeface="Arial" pitchFamily="34" charset="0"/>
            </a:endParaRPr>
          </a:p>
          <a:p>
            <a:pPr marL="0" lvl="0" indent="0" algn="ctr" eaLnBrk="0" fontAlgn="base" hangingPunct="0">
              <a:spcBef>
                <a:spcPct val="0"/>
              </a:spcBef>
              <a:spcAft>
                <a:spcPct val="0"/>
              </a:spcAft>
              <a:buClrTx/>
              <a:buSzTx/>
              <a:buNone/>
              <a:tabLst>
                <a:tab pos="0" algn="l"/>
              </a:tabLst>
            </a:pPr>
            <a:r>
              <a:rPr lang="en-US" sz="2000" dirty="0" smtClean="0">
                <a:ea typeface="Times New Roman" pitchFamily="18" charset="0"/>
                <a:cs typeface="Arial" pitchFamily="34" charset="0"/>
              </a:rPr>
              <a:t>		Living our Catholic Faith to shape success for all of our learners.</a:t>
            </a:r>
          </a:p>
          <a:p>
            <a:pPr marL="0" lvl="0" indent="0" eaLnBrk="0" fontAlgn="base" hangingPunct="0">
              <a:spcBef>
                <a:spcPct val="0"/>
              </a:spcBef>
              <a:spcAft>
                <a:spcPct val="0"/>
              </a:spcAft>
              <a:buClrTx/>
              <a:buSzTx/>
              <a:buNone/>
              <a:tabLst>
                <a:tab pos="0" algn="l"/>
              </a:tabLst>
            </a:pPr>
            <a:endParaRPr lang="en-US" sz="2000" dirty="0" smtClean="0">
              <a:cs typeface="Arial" pitchFamily="34" charset="0"/>
            </a:endParaRPr>
          </a:p>
          <a:p>
            <a:pPr marL="0" lvl="0" indent="0" algn="ctr" eaLnBrk="0" fontAlgn="base" hangingPunct="0">
              <a:spcBef>
                <a:spcPct val="0"/>
              </a:spcBef>
              <a:spcAft>
                <a:spcPct val="0"/>
              </a:spcAft>
              <a:buClrTx/>
              <a:buSzTx/>
              <a:buNone/>
              <a:tabLst>
                <a:tab pos="0" algn="l"/>
              </a:tabLst>
            </a:pPr>
            <a:r>
              <a:rPr lang="en-US" sz="2000" b="1" u="sng" dirty="0" smtClean="0">
                <a:ea typeface="Times New Roman" pitchFamily="18" charset="0"/>
                <a:cs typeface="Arial" pitchFamily="34" charset="0"/>
              </a:rPr>
              <a:t>NCDSB Mission Statement</a:t>
            </a:r>
          </a:p>
          <a:p>
            <a:pPr marL="0" lvl="0" indent="0" algn="ctr" eaLnBrk="0" fontAlgn="base" hangingPunct="0">
              <a:spcBef>
                <a:spcPct val="0"/>
              </a:spcBef>
              <a:spcAft>
                <a:spcPct val="0"/>
              </a:spcAft>
              <a:buClrTx/>
              <a:buSzTx/>
              <a:buNone/>
              <a:tabLst>
                <a:tab pos="0" algn="l"/>
              </a:tabLst>
            </a:pPr>
            <a:endParaRPr lang="en-US" sz="2000" dirty="0" smtClean="0">
              <a:cs typeface="Arial" pitchFamily="34" charset="0"/>
            </a:endParaRPr>
          </a:p>
          <a:p>
            <a:pPr marL="0" lvl="0" indent="0" algn="ctr" eaLnBrk="0" fontAlgn="base" hangingPunct="0">
              <a:spcBef>
                <a:spcPct val="0"/>
              </a:spcBef>
              <a:spcAft>
                <a:spcPct val="0"/>
              </a:spcAft>
              <a:buClrTx/>
              <a:buSzTx/>
              <a:buNone/>
              <a:tabLst>
                <a:tab pos="0" algn="l"/>
              </a:tabLst>
            </a:pPr>
            <a:r>
              <a:rPr lang="en-US" sz="2000" dirty="0" smtClean="0">
                <a:ea typeface="Times New Roman" pitchFamily="18" charset="0"/>
                <a:cs typeface="Arial" pitchFamily="34" charset="0"/>
              </a:rPr>
              <a:t>	To provide quality Catholic education to all of our learners, in a safe, nurturing, equitable and inclusive  environment that prepares them for life.</a:t>
            </a:r>
            <a:endParaRPr lang="en-US" sz="2000" dirty="0" smtClean="0">
              <a:cs typeface="Arial" pitchFamily="34" charset="0"/>
            </a:endParaRP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13</a:t>
            </a:fld>
            <a:endParaRPr lang="en-CA" dirty="0"/>
          </a:p>
        </p:txBody>
      </p:sp>
      <p:sp>
        <p:nvSpPr>
          <p:cNvPr id="4" name="Title 3"/>
          <p:cNvSpPr>
            <a:spLocks noGrp="1"/>
          </p:cNvSpPr>
          <p:nvPr>
            <p:ph type="title"/>
          </p:nvPr>
        </p:nvSpPr>
        <p:spPr/>
        <p:txBody>
          <a:bodyPr>
            <a:normAutofit fontScale="90000"/>
          </a:bodyPr>
          <a:lstStyle/>
          <a:p>
            <a:pPr lvl="0"/>
            <a:r>
              <a:rPr lang="en-US" sz="4000"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Guiding Principles</a:t>
            </a:r>
            <a:r>
              <a:rPr lang="en-US" sz="4400" dirty="0" smtClean="0">
                <a:solidFill>
                  <a:schemeClr val="tx1"/>
                </a:solidFill>
                <a:effectLst/>
                <a:latin typeface="Arial" pitchFamily="34" charset="0"/>
                <a:ea typeface="Times New Roman" pitchFamily="18" charset="0"/>
                <a:cs typeface="Arial" pitchFamily="34" charset="0"/>
              </a:rPr>
              <a:t/>
            </a:r>
            <a:br>
              <a:rPr lang="en-US" sz="4400" dirty="0" smtClean="0">
                <a:solidFill>
                  <a:schemeClr val="tx1"/>
                </a:solidFill>
                <a:effectLst/>
                <a:latin typeface="Arial" pitchFamily="34" charset="0"/>
                <a:ea typeface="Times New Roman" pitchFamily="18" charset="0"/>
                <a:cs typeface="Arial" pitchFamily="34" charset="0"/>
              </a:rPr>
            </a:b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lvl="0" indent="0" algn="ctr" fontAlgn="base">
              <a:spcBef>
                <a:spcPct val="0"/>
              </a:spcBef>
              <a:spcAft>
                <a:spcPct val="0"/>
              </a:spcAft>
              <a:buClrTx/>
              <a:buSzTx/>
              <a:buNone/>
              <a:tabLst>
                <a:tab pos="0" algn="l"/>
              </a:tabLst>
            </a:pPr>
            <a:endParaRPr lang="en-US" sz="2100" b="1" dirty="0" smtClean="0">
              <a:cs typeface="Arial" pitchFamily="34" charset="0"/>
            </a:endParaRPr>
          </a:p>
          <a:p>
            <a:pPr marL="0" lvl="0" indent="0" algn="ctr" eaLnBrk="0" fontAlgn="base" hangingPunct="0">
              <a:spcBef>
                <a:spcPct val="0"/>
              </a:spcBef>
              <a:spcAft>
                <a:spcPct val="0"/>
              </a:spcAft>
              <a:buClrTx/>
              <a:buSzTx/>
              <a:buNone/>
              <a:tabLst>
                <a:tab pos="0" algn="l"/>
              </a:tabLst>
            </a:pPr>
            <a:r>
              <a:rPr lang="en-US" sz="2100" b="1" u="sng" dirty="0" smtClean="0">
                <a:ea typeface="Times New Roman" pitchFamily="18" charset="0"/>
                <a:cs typeface="Arial" pitchFamily="34" charset="0"/>
              </a:rPr>
              <a:t>NCDSB Belief Statements</a:t>
            </a:r>
          </a:p>
          <a:p>
            <a:pPr marL="0" lvl="0" indent="0" algn="ctr" eaLnBrk="0" fontAlgn="base" hangingPunct="0">
              <a:spcBef>
                <a:spcPct val="0"/>
              </a:spcBef>
              <a:spcAft>
                <a:spcPct val="0"/>
              </a:spcAft>
              <a:buClrTx/>
              <a:buSzTx/>
              <a:buNone/>
              <a:tabLst>
                <a:tab pos="0" algn="l"/>
              </a:tabLst>
            </a:pPr>
            <a:endParaRPr lang="en-US" sz="2100" dirty="0" smtClean="0">
              <a:cs typeface="Arial" pitchFamily="34" charset="0"/>
            </a:endParaRPr>
          </a:p>
          <a:p>
            <a:pPr marL="0" lvl="0" indent="0" eaLnBrk="0" fontAlgn="base" hangingPunct="0">
              <a:lnSpc>
                <a:spcPct val="150000"/>
              </a:lnSpc>
              <a:spcBef>
                <a:spcPct val="0"/>
              </a:spcBef>
              <a:spcAft>
                <a:spcPct val="0"/>
              </a:spcAft>
              <a:buClrTx/>
              <a:buSzTx/>
              <a:buNone/>
              <a:tabLst>
                <a:tab pos="0" algn="l"/>
              </a:tabLst>
            </a:pPr>
            <a:r>
              <a:rPr lang="en-US" sz="2100" dirty="0" smtClean="0">
                <a:ea typeface="Times New Roman" pitchFamily="18" charset="0"/>
                <a:cs typeface="Arial" pitchFamily="34" charset="0"/>
              </a:rPr>
              <a:t>		We believe…</a:t>
            </a:r>
            <a:endParaRPr lang="en-US" sz="2100" dirty="0" smtClean="0">
              <a:cs typeface="Arial" pitchFamily="34" charset="0"/>
            </a:endParaRPr>
          </a:p>
          <a:p>
            <a:pPr lvl="2" defTabSz="914400" eaLnBrk="0" fontAlgn="t" hangingPunct="0">
              <a:lnSpc>
                <a:spcPct val="150000"/>
              </a:lnSpc>
              <a:spcBef>
                <a:spcPct val="0"/>
              </a:spcBef>
              <a:spcAft>
                <a:spcPct val="0"/>
              </a:spcAft>
              <a:buClr>
                <a:schemeClr val="accent1"/>
              </a:buClr>
              <a:buFontTx/>
              <a:buChar char="•"/>
              <a:tabLst>
                <a:tab pos="0" algn="l"/>
              </a:tabLst>
            </a:pPr>
            <a:r>
              <a:rPr lang="en-US" dirty="0" smtClean="0">
                <a:cs typeface="Arial" pitchFamily="34" charset="0"/>
              </a:rPr>
              <a:t>in a publicly funded Catholic Education System;</a:t>
            </a:r>
          </a:p>
          <a:p>
            <a:pPr lvl="2" defTabSz="914400" eaLnBrk="0" fontAlgn="t" hangingPunct="0">
              <a:lnSpc>
                <a:spcPct val="150000"/>
              </a:lnSpc>
              <a:spcBef>
                <a:spcPct val="0"/>
              </a:spcBef>
              <a:spcAft>
                <a:spcPct val="0"/>
              </a:spcAft>
              <a:buClr>
                <a:schemeClr val="accent1"/>
              </a:buClr>
              <a:buFontTx/>
              <a:buChar char="•"/>
              <a:tabLst>
                <a:tab pos="0" algn="l"/>
              </a:tabLst>
            </a:pPr>
            <a:r>
              <a:rPr lang="en-US" dirty="0" smtClean="0">
                <a:cs typeface="Arial" pitchFamily="34" charset="0"/>
              </a:rPr>
              <a:t>that our actions are guided by the teachings of our Catholic faith;</a:t>
            </a:r>
          </a:p>
          <a:p>
            <a:pPr lvl="2" defTabSz="914400" eaLnBrk="0" fontAlgn="base" hangingPunct="0">
              <a:lnSpc>
                <a:spcPct val="150000"/>
              </a:lnSpc>
              <a:spcBef>
                <a:spcPct val="0"/>
              </a:spcBef>
              <a:spcAft>
                <a:spcPct val="0"/>
              </a:spcAft>
              <a:buClr>
                <a:schemeClr val="accent1"/>
              </a:buClr>
              <a:buFontTx/>
              <a:buChar char="•"/>
              <a:tabLst>
                <a:tab pos="0" algn="l"/>
              </a:tabLst>
            </a:pPr>
            <a:r>
              <a:rPr lang="en-US" dirty="0" smtClean="0">
                <a:cs typeface="Arial" pitchFamily="34" charset="0"/>
              </a:rPr>
              <a:t>that all students can reach their God-given potential given sufficient time and focused support;</a:t>
            </a:r>
          </a:p>
          <a:p>
            <a:pPr lvl="2" defTabSz="914400" eaLnBrk="0" fontAlgn="base" hangingPunct="0">
              <a:lnSpc>
                <a:spcPct val="150000"/>
              </a:lnSpc>
              <a:spcBef>
                <a:spcPct val="0"/>
              </a:spcBef>
              <a:spcAft>
                <a:spcPct val="0"/>
              </a:spcAft>
              <a:buClr>
                <a:schemeClr val="accent1"/>
              </a:buClr>
              <a:buFontTx/>
              <a:buChar char="•"/>
              <a:tabLst>
                <a:tab pos="0" algn="l"/>
              </a:tabLst>
            </a:pPr>
            <a:r>
              <a:rPr lang="en-US" dirty="0" smtClean="0">
                <a:cs typeface="Arial" pitchFamily="34" charset="0"/>
              </a:rPr>
              <a:t>in excellence through a commitment to continuous improvement for all staff and students;</a:t>
            </a:r>
          </a:p>
          <a:p>
            <a:pPr lvl="2" defTabSz="914400" eaLnBrk="0" fontAlgn="t" hangingPunct="0">
              <a:lnSpc>
                <a:spcPct val="150000"/>
              </a:lnSpc>
              <a:spcBef>
                <a:spcPct val="0"/>
              </a:spcBef>
              <a:spcAft>
                <a:spcPct val="0"/>
              </a:spcAft>
              <a:buClr>
                <a:schemeClr val="accent1"/>
              </a:buClr>
              <a:buFontTx/>
              <a:buChar char="•"/>
              <a:tabLst>
                <a:tab pos="0" algn="l"/>
              </a:tabLst>
            </a:pPr>
            <a:r>
              <a:rPr lang="en-US" dirty="0" smtClean="0">
                <a:cs typeface="Arial" pitchFamily="34" charset="0"/>
              </a:rPr>
              <a:t>in providing  safe and nurturing environments for learning and working;</a:t>
            </a: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14</a:t>
            </a:fld>
            <a:endParaRPr lang="en-CA" dirty="0"/>
          </a:p>
        </p:txBody>
      </p:sp>
      <p:sp>
        <p:nvSpPr>
          <p:cNvPr id="4" name="Title 3"/>
          <p:cNvSpPr>
            <a:spLocks noGrp="1"/>
          </p:cNvSpPr>
          <p:nvPr>
            <p:ph type="title"/>
          </p:nvPr>
        </p:nvSpPr>
        <p:spPr/>
        <p:txBody>
          <a:bodyPr>
            <a:normAutofit/>
          </a:bodyPr>
          <a:lstStyle/>
          <a:p>
            <a:pPr lvl="0" fontAlgn="base">
              <a:spcAft>
                <a:spcPct val="0"/>
              </a:spcAft>
              <a:tabLst>
                <a:tab pos="0" algn="l"/>
              </a:tabLst>
            </a:pPr>
            <a:r>
              <a:rPr lang="en-US" sz="3600"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Guiding Principles – con’t.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lvl="2" defTabSz="914400" eaLnBrk="0" fontAlgn="base" hangingPunct="0">
              <a:lnSpc>
                <a:spcPct val="150000"/>
              </a:lnSpc>
              <a:spcBef>
                <a:spcPct val="0"/>
              </a:spcBef>
              <a:spcAft>
                <a:spcPct val="0"/>
              </a:spcAft>
              <a:buClr>
                <a:schemeClr val="accent1"/>
              </a:buClr>
              <a:buFont typeface="Arial" pitchFamily="34" charset="0"/>
              <a:buChar char="•"/>
            </a:pPr>
            <a:r>
              <a:rPr lang="en-US" sz="3000" dirty="0" smtClean="0">
                <a:cs typeface="Arial" pitchFamily="34" charset="0"/>
              </a:rPr>
              <a:t>in building positive relationships and partnerships with our parishes, parents and the broader Catholic Christian community. The support of parents, guardians and community members increases the learning opportunities for our students and assists staff in daily operations;</a:t>
            </a:r>
          </a:p>
          <a:p>
            <a:pPr lvl="2" defTabSz="914400" eaLnBrk="0" fontAlgn="t" hangingPunct="0">
              <a:lnSpc>
                <a:spcPct val="150000"/>
              </a:lnSpc>
              <a:spcBef>
                <a:spcPct val="0"/>
              </a:spcBef>
              <a:spcAft>
                <a:spcPct val="0"/>
              </a:spcAft>
              <a:buClr>
                <a:schemeClr val="accent1"/>
              </a:buClr>
              <a:buFont typeface="Arial" pitchFamily="34" charset="0"/>
              <a:buChar char="•"/>
            </a:pPr>
            <a:r>
              <a:rPr lang="en-US" sz="3000" dirty="0" smtClean="0">
                <a:cs typeface="Arial" pitchFamily="34" charset="0"/>
              </a:rPr>
              <a:t>that the stewardship of God’s gifts is a responsibility of all.</a:t>
            </a:r>
          </a:p>
          <a:p>
            <a:pPr lvl="2" defTabSz="914400" eaLnBrk="0" fontAlgn="t" hangingPunct="0">
              <a:spcBef>
                <a:spcPct val="0"/>
              </a:spcBef>
              <a:spcAft>
                <a:spcPct val="0"/>
              </a:spcAft>
            </a:pPr>
            <a:endParaRPr lang="en-US" sz="3000" dirty="0" smtClean="0">
              <a:cs typeface="Arial" pitchFamily="34" charset="0"/>
            </a:endParaRPr>
          </a:p>
          <a:p>
            <a:pPr lvl="2" defTabSz="914400" eaLnBrk="0" fontAlgn="t" hangingPunct="0">
              <a:spcBef>
                <a:spcPct val="0"/>
              </a:spcBef>
              <a:spcAft>
                <a:spcPct val="0"/>
              </a:spcAft>
            </a:pPr>
            <a:endParaRPr lang="en-US" sz="3000" dirty="0" smtClean="0">
              <a:cs typeface="Arial" pitchFamily="34" charset="0"/>
            </a:endParaRPr>
          </a:p>
          <a:p>
            <a:pPr marL="0" lvl="0" indent="0" algn="ctr" eaLnBrk="0" fontAlgn="t" hangingPunct="0">
              <a:spcBef>
                <a:spcPct val="0"/>
              </a:spcBef>
              <a:spcAft>
                <a:spcPct val="0"/>
              </a:spcAft>
              <a:buClrTx/>
              <a:buSzTx/>
              <a:buNone/>
            </a:pPr>
            <a:r>
              <a:rPr lang="en-US" sz="3000" u="sng" dirty="0" smtClean="0">
                <a:ea typeface="Times New Roman" pitchFamily="18" charset="0"/>
                <a:cs typeface="Arial" pitchFamily="34" charset="0"/>
              </a:rPr>
              <a:t>NCDSB Values</a:t>
            </a:r>
          </a:p>
          <a:p>
            <a:pPr marL="0" lvl="0" indent="0" algn="ctr" eaLnBrk="0" fontAlgn="t" hangingPunct="0">
              <a:spcBef>
                <a:spcPct val="0"/>
              </a:spcBef>
              <a:spcAft>
                <a:spcPct val="0"/>
              </a:spcAft>
              <a:buClrTx/>
              <a:buSzTx/>
              <a:buNone/>
            </a:pPr>
            <a:endParaRPr lang="en-US" sz="3000" dirty="0" smtClean="0">
              <a:cs typeface="Arial" pitchFamily="34" charset="0"/>
            </a:endParaRPr>
          </a:p>
          <a:p>
            <a:pPr lvl="2" defTabSz="914400" eaLnBrk="0" fontAlgn="t" hangingPunct="0">
              <a:spcBef>
                <a:spcPct val="0"/>
              </a:spcBef>
              <a:spcAft>
                <a:spcPct val="0"/>
              </a:spcAft>
              <a:buClr>
                <a:schemeClr val="accent1"/>
              </a:buClr>
              <a:buFontTx/>
              <a:buChar char="•"/>
            </a:pPr>
            <a:r>
              <a:rPr lang="en-US" sz="3000" dirty="0" smtClean="0">
                <a:cs typeface="Arial" pitchFamily="34" charset="0"/>
              </a:rPr>
              <a:t>Dignity and Respect for all			</a:t>
            </a:r>
          </a:p>
          <a:p>
            <a:pPr lvl="2" defTabSz="914400" eaLnBrk="0" fontAlgn="t" hangingPunct="0">
              <a:spcBef>
                <a:spcPct val="0"/>
              </a:spcBef>
              <a:spcAft>
                <a:spcPct val="0"/>
              </a:spcAft>
              <a:buClr>
                <a:schemeClr val="accent1"/>
              </a:buClr>
              <a:buFontTx/>
              <a:buChar char="•"/>
            </a:pPr>
            <a:r>
              <a:rPr lang="en-US" sz="3000" dirty="0" smtClean="0">
                <a:cs typeface="Arial" pitchFamily="34" charset="0"/>
              </a:rPr>
              <a:t>Equity and Inclusivity</a:t>
            </a:r>
          </a:p>
          <a:p>
            <a:pPr lvl="2" defTabSz="914400" eaLnBrk="0" fontAlgn="t" hangingPunct="0">
              <a:spcBef>
                <a:spcPct val="0"/>
              </a:spcBef>
              <a:spcAft>
                <a:spcPct val="0"/>
              </a:spcAft>
              <a:buClr>
                <a:schemeClr val="accent1"/>
              </a:buClr>
              <a:buFontTx/>
              <a:buChar char="•"/>
            </a:pPr>
            <a:r>
              <a:rPr lang="en-US" sz="3000" dirty="0" smtClean="0">
                <a:cs typeface="Arial" pitchFamily="34" charset="0"/>
              </a:rPr>
              <a:t>Honesty</a:t>
            </a:r>
          </a:p>
          <a:p>
            <a:pPr lvl="2" defTabSz="914400" eaLnBrk="0" fontAlgn="t" hangingPunct="0">
              <a:spcBef>
                <a:spcPct val="0"/>
              </a:spcBef>
              <a:spcAft>
                <a:spcPct val="0"/>
              </a:spcAft>
              <a:buClr>
                <a:schemeClr val="accent1"/>
              </a:buClr>
              <a:buFontTx/>
              <a:buChar char="•"/>
            </a:pPr>
            <a:r>
              <a:rPr lang="en-US" sz="3000" dirty="0" smtClean="0">
                <a:cs typeface="Arial" pitchFamily="34" charset="0"/>
              </a:rPr>
              <a:t>Loyalty</a:t>
            </a:r>
          </a:p>
          <a:p>
            <a:pPr lvl="2" defTabSz="914400" eaLnBrk="0" fontAlgn="t" hangingPunct="0">
              <a:spcBef>
                <a:spcPct val="0"/>
              </a:spcBef>
              <a:spcAft>
                <a:spcPct val="0"/>
              </a:spcAft>
              <a:buClr>
                <a:schemeClr val="accent1"/>
              </a:buClr>
              <a:buFontTx/>
              <a:buChar char="•"/>
            </a:pPr>
            <a:r>
              <a:rPr lang="en-US" sz="3000" dirty="0" smtClean="0">
                <a:cs typeface="Arial" pitchFamily="34" charset="0"/>
              </a:rPr>
              <a:t>Personal and Communal Growth</a:t>
            </a: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15</a:t>
            </a:fld>
            <a:endParaRPr lang="en-CA" dirty="0"/>
          </a:p>
        </p:txBody>
      </p:sp>
      <p:sp>
        <p:nvSpPr>
          <p:cNvPr id="4" name="Title 3"/>
          <p:cNvSpPr>
            <a:spLocks noGrp="1"/>
          </p:cNvSpPr>
          <p:nvPr>
            <p:ph type="title"/>
          </p:nvPr>
        </p:nvSpPr>
        <p:spPr/>
        <p:txBody>
          <a:bodyPr/>
          <a:lstStyle/>
          <a:p>
            <a:r>
              <a:rPr lang="en-US" sz="4400"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Guiding Principles – con’t.</a:t>
            </a:r>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lvl="2" defTabSz="914400" eaLnBrk="0" fontAlgn="base" hangingPunct="0">
              <a:spcBef>
                <a:spcPct val="0"/>
              </a:spcBef>
              <a:spcAft>
                <a:spcPct val="0"/>
              </a:spcAft>
              <a:buClr>
                <a:schemeClr val="accent1"/>
              </a:buClr>
              <a:buFontTx/>
              <a:buChar char="•"/>
            </a:pPr>
            <a:r>
              <a:rPr lang="en-US" sz="2800" dirty="0" smtClean="0">
                <a:ea typeface="Times New Roman" pitchFamily="18" charset="0"/>
                <a:cs typeface="Arial" pitchFamily="34" charset="0"/>
              </a:rPr>
              <a:t>To complete its mandate, the ARC will hold a minimum of 4 Public  meetings. </a:t>
            </a:r>
          </a:p>
          <a:p>
            <a:pPr lvl="2" defTabSz="914400" eaLnBrk="0" fontAlgn="base" hangingPunct="0">
              <a:spcBef>
                <a:spcPct val="0"/>
              </a:spcBef>
              <a:spcAft>
                <a:spcPct val="0"/>
              </a:spcAft>
              <a:buClr>
                <a:schemeClr val="accent1"/>
              </a:buClr>
            </a:pPr>
            <a:endParaRPr lang="en-US" sz="2800" dirty="0" smtClean="0">
              <a:cs typeface="Arial" pitchFamily="34" charset="0"/>
            </a:endParaRPr>
          </a:p>
          <a:p>
            <a:pPr lvl="2" defTabSz="914400" eaLnBrk="0" fontAlgn="base" hangingPunct="0">
              <a:spcBef>
                <a:spcPct val="0"/>
              </a:spcBef>
              <a:spcAft>
                <a:spcPct val="0"/>
              </a:spcAft>
              <a:buClr>
                <a:schemeClr val="accent1"/>
              </a:buClr>
              <a:buFontTx/>
              <a:buChar char="•"/>
            </a:pPr>
            <a:r>
              <a:rPr lang="en-US" sz="2800" dirty="0" smtClean="0">
                <a:ea typeface="Times New Roman" pitchFamily="18" charset="0"/>
                <a:cs typeface="Arial" pitchFamily="34" charset="0"/>
              </a:rPr>
              <a:t>Questions or comments may be shared with the ARC at one of the 4 scheduled Public Meetings OR via email at </a:t>
            </a:r>
            <a:r>
              <a:rPr lang="en-US" sz="2800" dirty="0" smtClean="0">
                <a:solidFill>
                  <a:srgbClr val="FF0000"/>
                </a:solidFill>
                <a:ea typeface="Times New Roman" pitchFamily="18" charset="0"/>
                <a:cs typeface="Arial" pitchFamily="34" charset="0"/>
                <a:hlinkClick r:id="rId2"/>
              </a:rPr>
              <a:t>amarks@ncdsb.on.ca</a:t>
            </a:r>
            <a:r>
              <a:rPr lang="en-US" sz="2800" dirty="0" smtClean="0">
                <a:ea typeface="Times New Roman" pitchFamily="18" charset="0"/>
                <a:cs typeface="Arial" pitchFamily="34" charset="0"/>
              </a:rPr>
              <a:t> OR by voice mail at </a:t>
            </a:r>
          </a:p>
          <a:p>
            <a:pPr lvl="2" defTabSz="914400" eaLnBrk="0" fontAlgn="base" hangingPunct="0">
              <a:spcBef>
                <a:spcPct val="0"/>
              </a:spcBef>
              <a:spcAft>
                <a:spcPct val="0"/>
              </a:spcAft>
              <a:buClr>
                <a:schemeClr val="accent1"/>
              </a:buClr>
            </a:pPr>
            <a:r>
              <a:rPr lang="en-US" sz="2800" u="sng" dirty="0" smtClean="0">
                <a:solidFill>
                  <a:srgbClr val="FF0000"/>
                </a:solidFill>
                <a:ea typeface="Times New Roman" pitchFamily="18" charset="0"/>
                <a:cs typeface="Arial" pitchFamily="34" charset="0"/>
              </a:rPr>
              <a:t>705-268-7443 ext.3213</a:t>
            </a:r>
          </a:p>
          <a:p>
            <a:pPr lvl="2" defTabSz="914400" eaLnBrk="0" fontAlgn="base" hangingPunct="0">
              <a:spcBef>
                <a:spcPct val="0"/>
              </a:spcBef>
              <a:spcAft>
                <a:spcPct val="0"/>
              </a:spcAft>
              <a:buClr>
                <a:schemeClr val="accent1"/>
              </a:buClr>
            </a:pPr>
            <a:endParaRPr lang="en-US" sz="2800" dirty="0" smtClean="0">
              <a:cs typeface="Arial" pitchFamily="34" charset="0"/>
            </a:endParaRPr>
          </a:p>
          <a:p>
            <a:pPr lvl="2" defTabSz="914400" eaLnBrk="0" fontAlgn="base" hangingPunct="0">
              <a:spcBef>
                <a:spcPct val="0"/>
              </a:spcBef>
              <a:spcAft>
                <a:spcPct val="0"/>
              </a:spcAft>
              <a:buClr>
                <a:schemeClr val="accent1"/>
              </a:buClr>
              <a:buFontTx/>
              <a:buChar char="•"/>
            </a:pPr>
            <a:r>
              <a:rPr lang="en-US" sz="2800" dirty="0" smtClean="0">
                <a:ea typeface="Times New Roman" pitchFamily="18" charset="0"/>
                <a:cs typeface="Arial" pitchFamily="34" charset="0"/>
              </a:rPr>
              <a:t>All ARC information is available on the Board’s website at </a:t>
            </a:r>
            <a:r>
              <a:rPr lang="en-US" sz="2800" dirty="0" smtClean="0">
                <a:solidFill>
                  <a:srgbClr val="FF0000"/>
                </a:solidFill>
                <a:ea typeface="Times New Roman" pitchFamily="18" charset="0"/>
                <a:cs typeface="Arial" pitchFamily="34" charset="0"/>
                <a:hlinkClick r:id="rId3"/>
              </a:rPr>
              <a:t>www.ncdsb.on.ca</a:t>
            </a:r>
            <a:endParaRPr lang="en-US" sz="2800" dirty="0" smtClean="0">
              <a:solidFill>
                <a:srgbClr val="FF0000"/>
              </a:solidFill>
              <a:ea typeface="Times New Roman" pitchFamily="18" charset="0"/>
              <a:cs typeface="Arial" pitchFamily="34" charset="0"/>
            </a:endParaRPr>
          </a:p>
          <a:p>
            <a:pPr lvl="2" defTabSz="914400" eaLnBrk="0" fontAlgn="base" hangingPunct="0">
              <a:spcBef>
                <a:spcPct val="0"/>
              </a:spcBef>
              <a:spcAft>
                <a:spcPct val="0"/>
              </a:spcAft>
              <a:buClr>
                <a:schemeClr val="accent1"/>
              </a:buClr>
            </a:pPr>
            <a:endParaRPr lang="en-US" sz="2800" dirty="0" smtClean="0">
              <a:cs typeface="Arial" pitchFamily="34" charset="0"/>
            </a:endParaRPr>
          </a:p>
          <a:p>
            <a:pPr lvl="2" defTabSz="914400" eaLnBrk="0" fontAlgn="base" hangingPunct="0">
              <a:spcBef>
                <a:spcPct val="0"/>
              </a:spcBef>
              <a:spcAft>
                <a:spcPct val="0"/>
              </a:spcAft>
              <a:buClr>
                <a:schemeClr val="accent1"/>
              </a:buClr>
              <a:buFontTx/>
              <a:buChar char="•"/>
            </a:pPr>
            <a:r>
              <a:rPr lang="en-US" sz="2800" dirty="0" smtClean="0">
                <a:ea typeface="Times New Roman" pitchFamily="18" charset="0"/>
                <a:cs typeface="Arial" pitchFamily="34" charset="0"/>
              </a:rPr>
              <a:t>Resource information for ARC meetings will be provided by the Board staff and available on our website no later than 48 hours prior to a public meeting.</a:t>
            </a:r>
            <a:endParaRPr lang="en-US" sz="2800" dirty="0" smtClean="0">
              <a:cs typeface="Arial" pitchFamily="34" charset="0"/>
            </a:endParaRP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16</a:t>
            </a:fld>
            <a:endParaRPr lang="en-CA" dirty="0"/>
          </a:p>
        </p:txBody>
      </p:sp>
      <p:sp>
        <p:nvSpPr>
          <p:cNvPr id="4" name="Title 3"/>
          <p:cNvSpPr>
            <a:spLocks noGrp="1"/>
          </p:cNvSpPr>
          <p:nvPr>
            <p:ph type="title"/>
          </p:nvPr>
        </p:nvSpPr>
        <p:spPr/>
        <p:txBody>
          <a:bodyPr>
            <a:normAutofit fontScale="90000"/>
          </a:bodyPr>
          <a:lstStyle/>
          <a:p>
            <a:pPr lvl="0"/>
            <a:r>
              <a:rPr lang="en-US" sz="4000"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ARC Communications</a:t>
            </a:r>
            <a:r>
              <a:rPr lang="en-US" sz="4400" dirty="0" smtClean="0">
                <a:solidFill>
                  <a:schemeClr val="tx1"/>
                </a:solidFill>
                <a:effectLst/>
                <a:latin typeface="Arial" pitchFamily="34" charset="0"/>
                <a:ea typeface="Times New Roman" pitchFamily="18" charset="0"/>
                <a:cs typeface="Arial" pitchFamily="34" charset="0"/>
              </a:rPr>
              <a:t/>
            </a:r>
            <a:br>
              <a:rPr lang="en-US" sz="4400" dirty="0" smtClean="0">
                <a:solidFill>
                  <a:schemeClr val="tx1"/>
                </a:solidFill>
                <a:effectLst/>
                <a:latin typeface="Arial" pitchFamily="34" charset="0"/>
                <a:ea typeface="Times New Roman" pitchFamily="18" charset="0"/>
                <a:cs typeface="Arial" pitchFamily="34" charset="0"/>
              </a:rPr>
            </a:br>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69160"/>
          </a:xfrm>
        </p:spPr>
        <p:txBody>
          <a:bodyPr>
            <a:normAutofit/>
          </a:bodyPr>
          <a:lstStyle/>
          <a:p>
            <a:r>
              <a:rPr lang="en-US" dirty="0" smtClean="0"/>
              <a:t>Prior to establishing a pupil accommodation review, the initial staff report to the Board of Trustees must contain one or more options to address the accommodation issue(s). Each option must have a supporting rationale. There must be a recommended option if more than one option is presented. The initial staff report must also include information on actions taken by school board staff prior to establishing a pupil accommodation review process and supporting rationale as to any actions taken or not taken.</a:t>
            </a:r>
            <a:endParaRPr lang="en-CA" dirty="0" smtClean="0"/>
          </a:p>
          <a:p>
            <a:endParaRPr lang="en-CA" dirty="0"/>
          </a:p>
        </p:txBody>
      </p:sp>
      <p:sp>
        <p:nvSpPr>
          <p:cNvPr id="2" name="Title 1"/>
          <p:cNvSpPr>
            <a:spLocks noGrp="1"/>
          </p:cNvSpPr>
          <p:nvPr>
            <p:ph type="title"/>
          </p:nvPr>
        </p:nvSpPr>
        <p:spPr/>
        <p:txBody>
          <a:bodyPr>
            <a:normAutofit fontScale="90000"/>
          </a:bodyPr>
          <a:lstStyle/>
          <a:p>
            <a:r>
              <a:rPr lang="en-CA" dirty="0" smtClean="0"/>
              <a:t>Establishing an Accommodation Review</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17</a:t>
            </a:fld>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35280" cy="4997152"/>
          </a:xfrm>
        </p:spPr>
        <p:txBody>
          <a:bodyPr>
            <a:normAutofit/>
          </a:bodyPr>
          <a:lstStyle/>
          <a:p>
            <a:pPr>
              <a:buNone/>
            </a:pPr>
            <a:r>
              <a:rPr lang="en-US" dirty="0" smtClean="0"/>
              <a:t>    The option(s) included in the initial staff report must address the following:</a:t>
            </a:r>
            <a:endParaRPr lang="en-CA" dirty="0" smtClean="0"/>
          </a:p>
          <a:p>
            <a:pPr marL="514350" lvl="0" indent="-514350">
              <a:buFont typeface="+mj-lt"/>
              <a:buAutoNum type="arabicPeriod"/>
            </a:pPr>
            <a:r>
              <a:rPr lang="en-US" dirty="0" smtClean="0"/>
              <a:t>summary of accommodation issue(s) for the school(s) under review; </a:t>
            </a:r>
            <a:endParaRPr lang="en-CA" dirty="0" smtClean="0"/>
          </a:p>
          <a:p>
            <a:pPr marL="514350" lvl="0" indent="-514350">
              <a:buFont typeface="+mj-lt"/>
              <a:buAutoNum type="arabicPeriod"/>
            </a:pPr>
            <a:r>
              <a:rPr lang="en-US" dirty="0" smtClean="0"/>
              <a:t>where students would be accommodated	</a:t>
            </a:r>
            <a:endParaRPr lang="en-CA" dirty="0" smtClean="0"/>
          </a:p>
          <a:p>
            <a:pPr marL="514350" lvl="0" indent="-514350">
              <a:buFont typeface="+mj-lt"/>
              <a:buAutoNum type="arabicPeriod"/>
            </a:pPr>
            <a:r>
              <a:rPr lang="en-US" dirty="0" smtClean="0"/>
              <a:t>if proposed changes to existing facility or facilities are required as a result of the pupil accommodation review; </a:t>
            </a:r>
            <a:endParaRPr lang="en-CA" dirty="0" smtClean="0"/>
          </a:p>
          <a:p>
            <a:pPr marL="514350" lvl="0" indent="-514350">
              <a:buFont typeface="+mj-lt"/>
              <a:buAutoNum type="arabicPeriod"/>
            </a:pPr>
            <a:r>
              <a:rPr lang="en-US" dirty="0" smtClean="0"/>
              <a:t>identify any program changes as a result of the proposed option; </a:t>
            </a:r>
            <a:endParaRPr lang="en-CA" dirty="0" smtClean="0"/>
          </a:p>
          <a:p>
            <a:endParaRPr lang="en-CA" dirty="0"/>
          </a:p>
        </p:txBody>
      </p:sp>
      <p:sp>
        <p:nvSpPr>
          <p:cNvPr id="2" name="Title 1"/>
          <p:cNvSpPr>
            <a:spLocks noGrp="1"/>
          </p:cNvSpPr>
          <p:nvPr>
            <p:ph type="title"/>
          </p:nvPr>
        </p:nvSpPr>
        <p:spPr/>
        <p:txBody>
          <a:bodyPr>
            <a:normAutofit/>
          </a:bodyPr>
          <a:lstStyle/>
          <a:p>
            <a:r>
              <a:rPr lang="en-CA" sz="4000" dirty="0" smtClean="0"/>
              <a:t>Initial Staff Report Requirements</a:t>
            </a:r>
            <a:endParaRPr lang="en-CA" sz="4000"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18</a:t>
            </a:fld>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133056"/>
          </a:xfrm>
        </p:spPr>
        <p:txBody>
          <a:bodyPr>
            <a:normAutofit fontScale="92500" lnSpcReduction="10000"/>
          </a:bodyPr>
          <a:lstStyle/>
          <a:p>
            <a:pPr marL="624078" indent="-514350">
              <a:buFont typeface="+mj-lt"/>
              <a:buAutoNum type="arabicPeriod" startAt="5"/>
            </a:pPr>
            <a:endParaRPr lang="en-CA" dirty="0"/>
          </a:p>
          <a:p>
            <a:pPr marL="1143000" lvl="0" indent="-1143000">
              <a:buFont typeface="+mj-lt"/>
              <a:buAutoNum type="arabicPeriod" startAt="5"/>
            </a:pPr>
            <a:r>
              <a:rPr lang="en-US" sz="3000" dirty="0" smtClean="0"/>
              <a:t>how </a:t>
            </a:r>
            <a:r>
              <a:rPr lang="en-US" sz="3000" dirty="0"/>
              <a:t>student transportation would be affected if changes take place; </a:t>
            </a:r>
            <a:endParaRPr lang="en-CA" sz="3000" dirty="0"/>
          </a:p>
          <a:p>
            <a:pPr marL="1143000" lvl="0" indent="-1143000">
              <a:buFont typeface="+mj-lt"/>
              <a:buAutoNum type="arabicPeriod" startAt="5"/>
            </a:pPr>
            <a:r>
              <a:rPr lang="en-US" sz="3000" dirty="0" smtClean="0"/>
              <a:t>if </a:t>
            </a:r>
            <a:r>
              <a:rPr lang="en-US" sz="3000" dirty="0"/>
              <a:t>new capital investment is required as a result of the pupil accommodation review, how the school board intends to fund this, as well as a proposal on how students would be accommodated if funding does not become available; and </a:t>
            </a:r>
            <a:endParaRPr lang="en-CA" sz="3000" dirty="0"/>
          </a:p>
          <a:p>
            <a:endParaRPr lang="en-CA" dirty="0"/>
          </a:p>
        </p:txBody>
      </p:sp>
      <p:sp>
        <p:nvSpPr>
          <p:cNvPr id="2" name="Title 1"/>
          <p:cNvSpPr>
            <a:spLocks noGrp="1"/>
          </p:cNvSpPr>
          <p:nvPr>
            <p:ph type="title"/>
          </p:nvPr>
        </p:nvSpPr>
        <p:spPr/>
        <p:txBody>
          <a:bodyPr>
            <a:normAutofit fontScale="90000"/>
          </a:bodyPr>
          <a:lstStyle/>
          <a:p>
            <a:r>
              <a:rPr lang="en-CA" dirty="0" smtClean="0"/>
              <a:t>Initial Staff Report Requirements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19</a:t>
            </a:fld>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00000"/>
          </a:xfrm>
        </p:spPr>
        <p:txBody>
          <a:bodyPr>
            <a:normAutofit fontScale="70000" lnSpcReduction="20000"/>
          </a:bodyPr>
          <a:lstStyle/>
          <a:p>
            <a:pPr algn="ctr" fontAlgn="base">
              <a:spcBef>
                <a:spcPct val="0"/>
              </a:spcBef>
              <a:spcAft>
                <a:spcPct val="0"/>
              </a:spcAft>
              <a:buNone/>
            </a:pPr>
            <a:endParaRPr lang="en-US" sz="3200" b="1" dirty="0" smtClean="0">
              <a:cs typeface="Arial" pitchFamily="34" charset="0"/>
            </a:endParaRPr>
          </a:p>
          <a:p>
            <a:pPr eaLnBrk="0" fontAlgn="base" hangingPunct="0">
              <a:lnSpc>
                <a:spcPct val="150000"/>
              </a:lnSpc>
              <a:spcBef>
                <a:spcPct val="0"/>
              </a:spcBef>
              <a:spcAft>
                <a:spcPct val="0"/>
              </a:spcAft>
              <a:buNone/>
            </a:pPr>
            <a:r>
              <a:rPr lang="en-US" sz="2800" b="1" dirty="0" smtClean="0">
                <a:ea typeface="Times New Roman" pitchFamily="18" charset="0"/>
                <a:cs typeface="Arial" pitchFamily="34" charset="0"/>
              </a:rPr>
              <a:t>	</a:t>
            </a:r>
            <a:r>
              <a:rPr lang="en-US" sz="2800" dirty="0" smtClean="0">
                <a:ea typeface="Times New Roman" pitchFamily="18" charset="0"/>
                <a:cs typeface="Arial" pitchFamily="34" charset="0"/>
              </a:rPr>
              <a:t>1.	Welcome and Prayer</a:t>
            </a:r>
            <a:endParaRPr lang="en-US" sz="2800" dirty="0" smtClean="0">
              <a:cs typeface="Arial" pitchFamily="34" charset="0"/>
            </a:endParaRPr>
          </a:p>
          <a:p>
            <a:pPr eaLnBrk="0" fontAlgn="base" hangingPunct="0">
              <a:lnSpc>
                <a:spcPct val="150000"/>
              </a:lnSpc>
              <a:spcBef>
                <a:spcPct val="0"/>
              </a:spcBef>
              <a:spcAft>
                <a:spcPct val="0"/>
              </a:spcAft>
              <a:buNone/>
            </a:pPr>
            <a:r>
              <a:rPr lang="en-US" sz="2800" dirty="0" smtClean="0">
                <a:ea typeface="Times New Roman" pitchFamily="18" charset="0"/>
                <a:cs typeface="Arial" pitchFamily="34" charset="0"/>
              </a:rPr>
              <a:t>	2.	Introduction of Committee Members</a:t>
            </a:r>
            <a:endParaRPr lang="en-US" sz="2800" dirty="0" smtClean="0">
              <a:cs typeface="Arial" pitchFamily="34" charset="0"/>
            </a:endParaRPr>
          </a:p>
          <a:p>
            <a:pPr eaLnBrk="0" fontAlgn="base" hangingPunct="0">
              <a:lnSpc>
                <a:spcPct val="150000"/>
              </a:lnSpc>
              <a:spcBef>
                <a:spcPct val="0"/>
              </a:spcBef>
              <a:spcAft>
                <a:spcPct val="0"/>
              </a:spcAft>
              <a:buNone/>
            </a:pPr>
            <a:r>
              <a:rPr lang="en-US" sz="2800" dirty="0" smtClean="0">
                <a:ea typeface="Times New Roman" pitchFamily="18" charset="0"/>
                <a:cs typeface="Arial" pitchFamily="34" charset="0"/>
              </a:rPr>
              <a:t>	3.	Purpose of the Accommodation Review</a:t>
            </a:r>
            <a:endParaRPr lang="en-US" sz="2800" dirty="0" smtClean="0">
              <a:cs typeface="Arial" pitchFamily="34" charset="0"/>
            </a:endParaRPr>
          </a:p>
          <a:p>
            <a:pPr eaLnBrk="0" fontAlgn="base" hangingPunct="0">
              <a:lnSpc>
                <a:spcPct val="150000"/>
              </a:lnSpc>
              <a:spcBef>
                <a:spcPct val="0"/>
              </a:spcBef>
              <a:spcAft>
                <a:spcPct val="0"/>
              </a:spcAft>
              <a:buNone/>
            </a:pPr>
            <a:r>
              <a:rPr lang="en-US" sz="2800" dirty="0" smtClean="0">
                <a:ea typeface="Times New Roman" pitchFamily="18" charset="0"/>
                <a:cs typeface="Arial" pitchFamily="34" charset="0"/>
              </a:rPr>
              <a:t>	4.	ARC Terms of Reference</a:t>
            </a:r>
            <a:endParaRPr lang="en-US" sz="2800" dirty="0" smtClean="0">
              <a:cs typeface="Arial" pitchFamily="34" charset="0"/>
            </a:endParaRPr>
          </a:p>
          <a:p>
            <a:pPr eaLnBrk="0" fontAlgn="base" hangingPunct="0">
              <a:lnSpc>
                <a:spcPct val="150000"/>
              </a:lnSpc>
              <a:spcBef>
                <a:spcPct val="0"/>
              </a:spcBef>
              <a:spcAft>
                <a:spcPct val="0"/>
              </a:spcAft>
              <a:buNone/>
            </a:pPr>
            <a:r>
              <a:rPr lang="en-US" sz="2800" dirty="0" smtClean="0">
                <a:ea typeface="Times New Roman" pitchFamily="18" charset="0"/>
                <a:cs typeface="Arial" pitchFamily="34" charset="0"/>
              </a:rPr>
              <a:t>	5.	ARC Communications</a:t>
            </a:r>
            <a:endParaRPr lang="en-US" sz="2800" dirty="0" smtClean="0">
              <a:cs typeface="Arial" pitchFamily="34" charset="0"/>
            </a:endParaRPr>
          </a:p>
          <a:p>
            <a:pPr eaLnBrk="0" fontAlgn="base" hangingPunct="0">
              <a:lnSpc>
                <a:spcPct val="150000"/>
              </a:lnSpc>
              <a:spcBef>
                <a:spcPct val="0"/>
              </a:spcBef>
              <a:spcAft>
                <a:spcPct val="0"/>
              </a:spcAft>
              <a:buNone/>
            </a:pPr>
            <a:r>
              <a:rPr lang="en-US" sz="2800" dirty="0" smtClean="0">
                <a:ea typeface="Times New Roman" pitchFamily="18" charset="0"/>
                <a:cs typeface="Arial" pitchFamily="34" charset="0"/>
              </a:rPr>
              <a:t>	6.	</a:t>
            </a:r>
            <a:r>
              <a:rPr lang="en-CA" sz="2800" dirty="0" smtClean="0"/>
              <a:t>Initial Staff Report Requirements</a:t>
            </a:r>
            <a:endParaRPr lang="en-US" sz="2800" dirty="0" smtClean="0">
              <a:cs typeface="Arial" pitchFamily="34" charset="0"/>
            </a:endParaRPr>
          </a:p>
          <a:p>
            <a:pPr eaLnBrk="0" fontAlgn="base" hangingPunct="0">
              <a:lnSpc>
                <a:spcPct val="150000"/>
              </a:lnSpc>
              <a:spcBef>
                <a:spcPct val="0"/>
              </a:spcBef>
              <a:spcAft>
                <a:spcPct val="0"/>
              </a:spcAft>
              <a:buNone/>
            </a:pPr>
            <a:r>
              <a:rPr lang="en-US" sz="2800" dirty="0" smtClean="0">
                <a:ea typeface="Times New Roman" pitchFamily="18" charset="0"/>
                <a:cs typeface="Arial" pitchFamily="34" charset="0"/>
              </a:rPr>
              <a:t>	7. 	School Information Profiles</a:t>
            </a:r>
          </a:p>
          <a:p>
            <a:pPr eaLnBrk="0" fontAlgn="base" hangingPunct="0">
              <a:lnSpc>
                <a:spcPct val="150000"/>
              </a:lnSpc>
              <a:spcBef>
                <a:spcPct val="0"/>
              </a:spcBef>
              <a:spcAft>
                <a:spcPct val="0"/>
              </a:spcAft>
              <a:buNone/>
            </a:pPr>
            <a:r>
              <a:rPr lang="en-US" sz="2800" dirty="0" smtClean="0">
                <a:cs typeface="Arial" pitchFamily="34" charset="0"/>
              </a:rPr>
              <a:t>	8. 	Timelines</a:t>
            </a:r>
          </a:p>
          <a:p>
            <a:pPr eaLnBrk="0" fontAlgn="base" hangingPunct="0">
              <a:lnSpc>
                <a:spcPct val="150000"/>
              </a:lnSpc>
              <a:spcBef>
                <a:spcPct val="0"/>
              </a:spcBef>
              <a:spcAft>
                <a:spcPct val="0"/>
              </a:spcAft>
              <a:buNone/>
            </a:pPr>
            <a:r>
              <a:rPr lang="en-US" sz="2800" dirty="0" smtClean="0">
                <a:ea typeface="Times New Roman" pitchFamily="18" charset="0"/>
                <a:cs typeface="Arial" pitchFamily="34" charset="0"/>
              </a:rPr>
              <a:t>	9.	Community Input/Questions </a:t>
            </a:r>
            <a:endParaRPr lang="en-US" sz="2800" dirty="0" smtClean="0">
              <a:cs typeface="Arial" pitchFamily="34" charset="0"/>
            </a:endParaRPr>
          </a:p>
          <a:p>
            <a:pPr eaLnBrk="0" fontAlgn="base" hangingPunct="0">
              <a:lnSpc>
                <a:spcPct val="150000"/>
              </a:lnSpc>
              <a:spcBef>
                <a:spcPct val="0"/>
              </a:spcBef>
              <a:spcAft>
                <a:spcPct val="0"/>
              </a:spcAft>
              <a:buNone/>
            </a:pPr>
            <a:r>
              <a:rPr lang="en-US" sz="2800" dirty="0" smtClean="0">
                <a:ea typeface="Times New Roman" pitchFamily="18" charset="0"/>
                <a:cs typeface="Arial" pitchFamily="34" charset="0"/>
              </a:rPr>
              <a:t>	10.	Date and Purpose of Next Public Meetings</a:t>
            </a:r>
          </a:p>
          <a:p>
            <a:pPr eaLnBrk="0" fontAlgn="base" hangingPunct="0">
              <a:lnSpc>
                <a:spcPct val="150000"/>
              </a:lnSpc>
              <a:spcBef>
                <a:spcPct val="0"/>
              </a:spcBef>
              <a:spcAft>
                <a:spcPct val="0"/>
              </a:spcAft>
              <a:buNone/>
            </a:pPr>
            <a:r>
              <a:rPr lang="en-US" sz="2800" dirty="0" smtClean="0">
                <a:cs typeface="Arial" pitchFamily="34" charset="0"/>
              </a:rPr>
              <a:t>	11. 	Facility Tour</a:t>
            </a: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2</a:t>
            </a:fld>
            <a:endParaRPr lang="en-CA" dirty="0"/>
          </a:p>
        </p:txBody>
      </p:sp>
      <p:sp>
        <p:nvSpPr>
          <p:cNvPr id="4" name="Title 3"/>
          <p:cNvSpPr>
            <a:spLocks noGrp="1"/>
          </p:cNvSpPr>
          <p:nvPr>
            <p:ph type="title"/>
          </p:nvPr>
        </p:nvSpPr>
        <p:spPr/>
        <p:txBody>
          <a:bodyPr/>
          <a:lstStyle/>
          <a:p>
            <a:pPr fontAlgn="base">
              <a:spcAft>
                <a:spcPct val="0"/>
              </a:spcAft>
            </a:pPr>
            <a:r>
              <a:rPr lang="en-US" sz="4400" dirty="0" smtClean="0">
                <a:latin typeface="Arial" pitchFamily="34" charset="0"/>
                <a:ea typeface="Times New Roman" pitchFamily="18" charset="0"/>
                <a:cs typeface="Arial" pitchFamily="34" charset="0"/>
              </a:rPr>
              <a:t>ARC Meeting Agenda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lvl="0" indent="-514350">
              <a:buFont typeface="+mj-lt"/>
              <a:buAutoNum type="arabicPeriod" startAt="7"/>
            </a:pPr>
            <a:r>
              <a:rPr lang="en-US" sz="2800" dirty="0" smtClean="0"/>
              <a:t>any relevant information obtained from municipalities and other community partners prior to the commencement of the pupil accommodation review, including any confirmed interest in using the underutilized space.</a:t>
            </a:r>
            <a:endParaRPr lang="en-CA" sz="2800" dirty="0" smtClean="0"/>
          </a:p>
          <a:p>
            <a:endParaRPr lang="en-CA" dirty="0"/>
          </a:p>
        </p:txBody>
      </p:sp>
      <p:sp>
        <p:nvSpPr>
          <p:cNvPr id="3" name="Title 2"/>
          <p:cNvSpPr>
            <a:spLocks noGrp="1"/>
          </p:cNvSpPr>
          <p:nvPr>
            <p:ph type="title"/>
          </p:nvPr>
        </p:nvSpPr>
        <p:spPr/>
        <p:txBody>
          <a:bodyPr>
            <a:normAutofit fontScale="90000"/>
          </a:bodyPr>
          <a:lstStyle/>
          <a:p>
            <a:r>
              <a:rPr lang="en-CA" dirty="0" smtClean="0"/>
              <a:t>Initial Staff Report Requirements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20</a:t>
            </a:fld>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91262" cy="2667000"/>
        </p:xfrm>
        <a:graphic>
          <a:graphicData uri="http://schemas.openxmlformats.org/drawingml/2006/table">
            <a:tbl>
              <a:tblPr firstRow="1" bandRow="1">
                <a:tableStyleId>{5C22544A-7EE6-4342-B048-85BDC9FD1C3A}</a:tableStyleId>
              </a:tblPr>
              <a:tblGrid>
                <a:gridCol w="1366379"/>
                <a:gridCol w="1397375"/>
                <a:gridCol w="1381877"/>
                <a:gridCol w="1381877"/>
                <a:gridCol w="1381877"/>
                <a:gridCol w="1381877"/>
              </a:tblGrid>
              <a:tr h="370840">
                <a:tc>
                  <a:txBody>
                    <a:bodyPr/>
                    <a:lstStyle/>
                    <a:p>
                      <a:pPr algn="ctr"/>
                      <a:r>
                        <a:rPr lang="en-CA" dirty="0" smtClean="0"/>
                        <a:t>School</a:t>
                      </a:r>
                      <a:endParaRPr lang="en-CA" dirty="0"/>
                    </a:p>
                  </a:txBody>
                  <a:tcPr/>
                </a:tc>
                <a:tc>
                  <a:txBody>
                    <a:bodyPr/>
                    <a:lstStyle/>
                    <a:p>
                      <a:pPr algn="ctr"/>
                      <a:r>
                        <a:rPr lang="en-CA" dirty="0" smtClean="0"/>
                        <a:t>OTG capacity</a:t>
                      </a:r>
                      <a:endParaRPr lang="en-CA" dirty="0"/>
                    </a:p>
                  </a:txBody>
                  <a:tcPr/>
                </a:tc>
                <a:tc>
                  <a:txBody>
                    <a:bodyPr/>
                    <a:lstStyle/>
                    <a:p>
                      <a:pPr algn="ctr"/>
                      <a:r>
                        <a:rPr lang="en-CA" dirty="0" smtClean="0"/>
                        <a:t>Present Enrolment</a:t>
                      </a:r>
                      <a:r>
                        <a:rPr lang="en-CA" baseline="0" dirty="0" smtClean="0"/>
                        <a:t> </a:t>
                      </a:r>
                      <a:endParaRPr lang="en-CA" dirty="0"/>
                    </a:p>
                  </a:txBody>
                  <a:tcPr/>
                </a:tc>
                <a:tc>
                  <a:txBody>
                    <a:bodyPr/>
                    <a:lstStyle/>
                    <a:p>
                      <a:pPr algn="ctr"/>
                      <a:r>
                        <a:rPr lang="en-CA" dirty="0" smtClean="0"/>
                        <a:t>Available</a:t>
                      </a:r>
                      <a:r>
                        <a:rPr lang="en-CA" baseline="0" dirty="0" smtClean="0"/>
                        <a:t> Pupil Places</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%age Capacity</a:t>
                      </a:r>
                    </a:p>
                    <a:p>
                      <a:pPr algn="ctr"/>
                      <a:endParaRPr lang="en-CA" dirty="0"/>
                    </a:p>
                  </a:txBody>
                  <a:tcPr/>
                </a:tc>
                <a:tc>
                  <a:txBody>
                    <a:bodyPr/>
                    <a:lstStyle/>
                    <a:p>
                      <a:pPr algn="ctr"/>
                      <a:r>
                        <a:rPr lang="en-CA" dirty="0" smtClean="0"/>
                        <a:t>FCI</a:t>
                      </a:r>
                      <a:endParaRPr lang="en-CA" dirty="0"/>
                    </a:p>
                  </a:txBody>
                  <a:tcPr/>
                </a:tc>
              </a:tr>
              <a:tr h="370840">
                <a:tc>
                  <a:txBody>
                    <a:bodyPr/>
                    <a:lstStyle/>
                    <a:p>
                      <a:r>
                        <a:rPr lang="en-CA" dirty="0" smtClean="0"/>
                        <a:t>OHS</a:t>
                      </a:r>
                      <a:endParaRPr lang="en-CA" dirty="0"/>
                    </a:p>
                  </a:txBody>
                  <a:tcPr/>
                </a:tc>
                <a:tc>
                  <a:txBody>
                    <a:bodyPr/>
                    <a:lstStyle/>
                    <a:p>
                      <a:pPr algn="ctr"/>
                      <a:r>
                        <a:rPr lang="en-CA" dirty="0" smtClean="0"/>
                        <a:t>429</a:t>
                      </a:r>
                      <a:endParaRPr lang="en-CA" dirty="0"/>
                    </a:p>
                  </a:txBody>
                  <a:tcPr/>
                </a:tc>
                <a:tc>
                  <a:txBody>
                    <a:bodyPr/>
                    <a:lstStyle/>
                    <a:p>
                      <a:pPr algn="ctr"/>
                      <a:r>
                        <a:rPr kumimoji="0" lang="en-US" sz="1800" kern="1200" dirty="0" smtClean="0">
                          <a:solidFill>
                            <a:schemeClr val="dk1"/>
                          </a:solidFill>
                          <a:latin typeface="+mn-lt"/>
                          <a:ea typeface="+mn-ea"/>
                          <a:cs typeface="+mn-cs"/>
                        </a:rPr>
                        <a:t>395.5</a:t>
                      </a:r>
                      <a:endParaRPr lang="en-CA" dirty="0"/>
                    </a:p>
                  </a:txBody>
                  <a:tcPr/>
                </a:tc>
                <a:tc>
                  <a:txBody>
                    <a:bodyPr/>
                    <a:lstStyle/>
                    <a:p>
                      <a:pPr algn="ctr"/>
                      <a:r>
                        <a:rPr lang="en-CA" dirty="0" smtClean="0"/>
                        <a:t>29</a:t>
                      </a:r>
                      <a:endParaRPr lang="en-CA" dirty="0"/>
                    </a:p>
                  </a:txBody>
                  <a:tcPr/>
                </a:tc>
                <a:tc>
                  <a:txBody>
                    <a:bodyPr/>
                    <a:lstStyle/>
                    <a:p>
                      <a:pPr algn="ctr"/>
                      <a:r>
                        <a:rPr lang="en-CA" dirty="0" smtClean="0"/>
                        <a:t>92.2</a:t>
                      </a:r>
                      <a:endParaRPr lang="en-CA" dirty="0"/>
                    </a:p>
                  </a:txBody>
                  <a:tcPr/>
                </a:tc>
                <a:tc>
                  <a:txBody>
                    <a:bodyPr/>
                    <a:lstStyle/>
                    <a:p>
                      <a:pPr algn="ctr"/>
                      <a:r>
                        <a:rPr kumimoji="0" lang="en-US" sz="1800" b="0" kern="1200" dirty="0" smtClean="0">
                          <a:solidFill>
                            <a:schemeClr val="dk1"/>
                          </a:solidFill>
                          <a:latin typeface="+mn-lt"/>
                          <a:ea typeface="+mn-ea"/>
                          <a:cs typeface="+mn-cs"/>
                        </a:rPr>
                        <a:t>23.93 % </a:t>
                      </a:r>
                      <a:endParaRPr lang="en-CA" b="0" dirty="0"/>
                    </a:p>
                  </a:txBody>
                  <a:tcPr/>
                </a:tc>
              </a:tr>
              <a:tr h="370840">
                <a:tc>
                  <a:txBody>
                    <a:bodyPr/>
                    <a:lstStyle/>
                    <a:p>
                      <a:r>
                        <a:rPr lang="en-CA" dirty="0" smtClean="0"/>
                        <a:t>OICS</a:t>
                      </a:r>
                      <a:endParaRPr lang="en-CA" dirty="0"/>
                    </a:p>
                  </a:txBody>
                  <a:tcPr/>
                </a:tc>
                <a:tc>
                  <a:txBody>
                    <a:bodyPr/>
                    <a:lstStyle/>
                    <a:p>
                      <a:pPr algn="ctr"/>
                      <a:r>
                        <a:rPr lang="en-CA" dirty="0" smtClean="0"/>
                        <a:t>299</a:t>
                      </a:r>
                      <a:endParaRPr lang="en-CA" dirty="0"/>
                    </a:p>
                  </a:txBody>
                  <a:tcPr/>
                </a:tc>
                <a:tc>
                  <a:txBody>
                    <a:bodyPr/>
                    <a:lstStyle/>
                    <a:p>
                      <a:pPr algn="ctr"/>
                      <a:r>
                        <a:rPr lang="en-CA" dirty="0" smtClean="0"/>
                        <a:t>182</a:t>
                      </a:r>
                      <a:endParaRPr lang="en-CA" dirty="0"/>
                    </a:p>
                  </a:txBody>
                  <a:tcPr/>
                </a:tc>
                <a:tc>
                  <a:txBody>
                    <a:bodyPr/>
                    <a:lstStyle/>
                    <a:p>
                      <a:pPr algn="ctr"/>
                      <a:r>
                        <a:rPr lang="en-CA" dirty="0" smtClean="0"/>
                        <a:t>117</a:t>
                      </a:r>
                      <a:endParaRPr lang="en-CA" dirty="0"/>
                    </a:p>
                  </a:txBody>
                  <a:tcPr/>
                </a:tc>
                <a:tc>
                  <a:txBody>
                    <a:bodyPr/>
                    <a:lstStyle/>
                    <a:p>
                      <a:pPr algn="ctr"/>
                      <a:r>
                        <a:rPr lang="en-CA" dirty="0" smtClean="0"/>
                        <a:t>60.8</a:t>
                      </a:r>
                      <a:endParaRPr lang="en-CA" dirty="0"/>
                    </a:p>
                  </a:txBody>
                  <a:tcPr/>
                </a:tc>
                <a:tc>
                  <a:txBody>
                    <a:bodyPr/>
                    <a:lstStyle/>
                    <a:p>
                      <a:pPr algn="ctr"/>
                      <a:r>
                        <a:rPr kumimoji="0" lang="en-US" sz="1800" b="0" kern="1200" dirty="0" smtClean="0">
                          <a:solidFill>
                            <a:schemeClr val="dk1"/>
                          </a:solidFill>
                          <a:latin typeface="+mn-lt"/>
                          <a:ea typeface="+mn-ea"/>
                          <a:cs typeface="+mn-cs"/>
                        </a:rPr>
                        <a:t>19.41 %</a:t>
                      </a:r>
                      <a:endParaRPr lang="en-CA" b="0" dirty="0"/>
                    </a:p>
                  </a:txBody>
                  <a:tcPr/>
                </a:tc>
              </a:tr>
              <a:tr h="370840">
                <a:tc>
                  <a:txBody>
                    <a:bodyPr/>
                    <a:lstStyle/>
                    <a:p>
                      <a:r>
                        <a:rPr lang="en-CA" dirty="0" smtClean="0"/>
                        <a:t>Sacred Heart</a:t>
                      </a:r>
                      <a:endParaRPr lang="en-CA" dirty="0"/>
                    </a:p>
                  </a:txBody>
                  <a:tcPr/>
                </a:tc>
                <a:tc>
                  <a:txBody>
                    <a:bodyPr/>
                    <a:lstStyle/>
                    <a:p>
                      <a:pPr algn="ctr"/>
                      <a:r>
                        <a:rPr lang="en-CA" dirty="0" smtClean="0"/>
                        <a:t>352</a:t>
                      </a:r>
                      <a:endParaRPr lang="en-CA" dirty="0"/>
                    </a:p>
                  </a:txBody>
                  <a:tcPr/>
                </a:tc>
                <a:tc>
                  <a:txBody>
                    <a:bodyPr/>
                    <a:lstStyle/>
                    <a:p>
                      <a:pPr algn="ctr"/>
                      <a:r>
                        <a:rPr lang="en-CA" dirty="0" smtClean="0"/>
                        <a:t>182</a:t>
                      </a:r>
                      <a:endParaRPr lang="en-CA" dirty="0"/>
                    </a:p>
                  </a:txBody>
                  <a:tcPr/>
                </a:tc>
                <a:tc>
                  <a:txBody>
                    <a:bodyPr/>
                    <a:lstStyle/>
                    <a:p>
                      <a:pPr algn="ctr"/>
                      <a:r>
                        <a:rPr lang="en-CA" dirty="0" smtClean="0"/>
                        <a:t>170</a:t>
                      </a:r>
                      <a:endParaRPr lang="en-CA" dirty="0"/>
                    </a:p>
                  </a:txBody>
                  <a:tcPr/>
                </a:tc>
                <a:tc>
                  <a:txBody>
                    <a:bodyPr/>
                    <a:lstStyle/>
                    <a:p>
                      <a:pPr algn="ctr"/>
                      <a:r>
                        <a:rPr lang="en-CA" dirty="0" smtClean="0"/>
                        <a:t>51.7</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b="0" kern="1200" dirty="0" smtClean="0">
                          <a:solidFill>
                            <a:schemeClr val="dk1"/>
                          </a:solidFill>
                          <a:latin typeface="+mn-lt"/>
                          <a:ea typeface="+mn-ea"/>
                          <a:cs typeface="+mn-cs"/>
                        </a:rPr>
                        <a:t>14.18 %</a:t>
                      </a:r>
                      <a:endParaRPr lang="en-CA" b="0" dirty="0" smtClean="0"/>
                    </a:p>
                    <a:p>
                      <a:pPr algn="ctr"/>
                      <a:endParaRPr lang="en-CA" dirty="0"/>
                    </a:p>
                  </a:txBody>
                  <a:tcPr/>
                </a:tc>
              </a:tr>
              <a:tr h="370840">
                <a:tc>
                  <a:txBody>
                    <a:bodyPr/>
                    <a:lstStyle/>
                    <a:p>
                      <a:r>
                        <a:rPr lang="en-CA" dirty="0" smtClean="0"/>
                        <a:t>St. Paul</a:t>
                      </a:r>
                      <a:endParaRPr lang="en-CA" dirty="0"/>
                    </a:p>
                  </a:txBody>
                  <a:tcPr/>
                </a:tc>
                <a:tc>
                  <a:txBody>
                    <a:bodyPr/>
                    <a:lstStyle/>
                    <a:p>
                      <a:pPr algn="ctr"/>
                      <a:r>
                        <a:rPr lang="en-CA" dirty="0" smtClean="0"/>
                        <a:t>268</a:t>
                      </a:r>
                      <a:endParaRPr lang="en-CA" dirty="0"/>
                    </a:p>
                  </a:txBody>
                  <a:tcPr/>
                </a:tc>
                <a:tc>
                  <a:txBody>
                    <a:bodyPr/>
                    <a:lstStyle/>
                    <a:p>
                      <a:pPr algn="ctr"/>
                      <a:r>
                        <a:rPr lang="en-CA" dirty="0" smtClean="0"/>
                        <a:t>186</a:t>
                      </a:r>
                      <a:endParaRPr lang="en-CA" dirty="0"/>
                    </a:p>
                  </a:txBody>
                  <a:tcPr/>
                </a:tc>
                <a:tc>
                  <a:txBody>
                    <a:bodyPr/>
                    <a:lstStyle/>
                    <a:p>
                      <a:pPr algn="ctr"/>
                      <a:r>
                        <a:rPr lang="en-CA" dirty="0" smtClean="0"/>
                        <a:t>82</a:t>
                      </a:r>
                      <a:endParaRPr lang="en-CA" dirty="0"/>
                    </a:p>
                  </a:txBody>
                  <a:tcPr/>
                </a:tc>
                <a:tc>
                  <a:txBody>
                    <a:bodyPr/>
                    <a:lstStyle/>
                    <a:p>
                      <a:pPr algn="ctr"/>
                      <a:r>
                        <a:rPr lang="en-CA" dirty="0" smtClean="0"/>
                        <a:t>69.4</a:t>
                      </a:r>
                      <a:endParaRPr lang="en-CA" dirty="0"/>
                    </a:p>
                  </a:txBody>
                  <a:tcPr/>
                </a:tc>
                <a:tc>
                  <a:txBody>
                    <a:bodyPr/>
                    <a:lstStyle/>
                    <a:p>
                      <a:pPr algn="ctr"/>
                      <a:r>
                        <a:rPr kumimoji="0" lang="en-US" sz="1800" b="0" kern="1200" dirty="0" smtClean="0">
                          <a:solidFill>
                            <a:schemeClr val="dk1"/>
                          </a:solidFill>
                          <a:latin typeface="+mn-lt"/>
                          <a:ea typeface="+mn-ea"/>
                          <a:cs typeface="+mn-cs"/>
                        </a:rPr>
                        <a:t>19.06 %</a:t>
                      </a:r>
                      <a:endParaRPr lang="en-CA" b="0" dirty="0"/>
                    </a:p>
                  </a:txBody>
                  <a:tcPr/>
                </a:tc>
              </a:tr>
            </a:tbl>
          </a:graphicData>
        </a:graphic>
      </p:graphicFrame>
      <p:sp>
        <p:nvSpPr>
          <p:cNvPr id="2" name="Title 1"/>
          <p:cNvSpPr>
            <a:spLocks noGrp="1"/>
          </p:cNvSpPr>
          <p:nvPr>
            <p:ph type="title"/>
          </p:nvPr>
        </p:nvSpPr>
        <p:spPr/>
        <p:txBody>
          <a:bodyPr/>
          <a:lstStyle/>
          <a:p>
            <a:r>
              <a:rPr lang="en-US" dirty="0" smtClean="0"/>
              <a:t>1. Accommodation issue(s)</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21</a:t>
            </a:fld>
            <a:endParaRPr lang="en-C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334986"/>
          <a:ext cx="8229600" cy="5687568"/>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0">
                <a:tc>
                  <a:txBody>
                    <a:bodyPr/>
                    <a:lstStyle/>
                    <a:p>
                      <a:r>
                        <a:rPr lang="en-CA" dirty="0" smtClean="0"/>
                        <a:t>School</a:t>
                      </a:r>
                      <a:endParaRPr lang="en-CA" dirty="0"/>
                    </a:p>
                  </a:txBody>
                  <a:tcPr/>
                </a:tc>
                <a:tc>
                  <a:txBody>
                    <a:bodyPr/>
                    <a:lstStyle/>
                    <a:p>
                      <a:r>
                        <a:rPr lang="en-CA" dirty="0" smtClean="0"/>
                        <a:t>Year Built</a:t>
                      </a:r>
                      <a:endParaRPr lang="en-CA" dirty="0"/>
                    </a:p>
                  </a:txBody>
                  <a:tcPr/>
                </a:tc>
                <a:tc>
                  <a:txBody>
                    <a:bodyPr/>
                    <a:lstStyle/>
                    <a:p>
                      <a:r>
                        <a:rPr lang="en-CA" dirty="0" smtClean="0"/>
                        <a:t>Additions</a:t>
                      </a:r>
                      <a:endParaRPr lang="en-CA" dirty="0"/>
                    </a:p>
                  </a:txBody>
                  <a:tcPr/>
                </a:tc>
                <a:tc>
                  <a:txBody>
                    <a:bodyPr/>
                    <a:lstStyle/>
                    <a:p>
                      <a:r>
                        <a:rPr lang="en-CA" dirty="0" smtClean="0"/>
                        <a:t>Capital</a:t>
                      </a:r>
                      <a:r>
                        <a:rPr lang="en-CA" baseline="0" dirty="0" smtClean="0"/>
                        <a:t> Expenditures</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Cost</a:t>
                      </a:r>
                    </a:p>
                    <a:p>
                      <a:endParaRPr lang="en-CA" dirty="0"/>
                    </a:p>
                  </a:txBody>
                  <a:tcPr/>
                </a:tc>
              </a:tr>
              <a:tr h="3888432">
                <a:tc>
                  <a:txBody>
                    <a:bodyPr/>
                    <a:lstStyle/>
                    <a:p>
                      <a:r>
                        <a:rPr lang="en-CA" dirty="0" smtClean="0"/>
                        <a:t>OHS</a:t>
                      </a:r>
                      <a:endParaRPr lang="en-CA" dirty="0"/>
                    </a:p>
                  </a:txBody>
                  <a:tcPr/>
                </a:tc>
                <a:tc>
                  <a:txBody>
                    <a:bodyPr/>
                    <a:lstStyle/>
                    <a:p>
                      <a:r>
                        <a:rPr lang="en-CA" dirty="0" smtClean="0"/>
                        <a:t>1994</a:t>
                      </a:r>
                      <a:endParaRPr lang="en-CA" dirty="0"/>
                    </a:p>
                  </a:txBody>
                  <a:tcPr/>
                </a:tc>
                <a:tc>
                  <a:txBody>
                    <a:bodyPr/>
                    <a:lstStyle/>
                    <a:p>
                      <a:endParaRPr lang="en-CA" dirty="0"/>
                    </a:p>
                  </a:txBody>
                  <a:tcPr/>
                </a:tc>
                <a:tc>
                  <a:txBody>
                    <a:bodyPr/>
                    <a:lstStyle/>
                    <a:p>
                      <a:pPr>
                        <a:lnSpc>
                          <a:spcPct val="115000"/>
                        </a:lnSpc>
                        <a:spcAft>
                          <a:spcPts val="0"/>
                        </a:spcAft>
                      </a:pPr>
                      <a:r>
                        <a:rPr lang="en-US" sz="1800" dirty="0" smtClean="0">
                          <a:latin typeface="+mn-lt"/>
                          <a:ea typeface="Calibri"/>
                          <a:cs typeface="Times New Roman"/>
                        </a:rPr>
                        <a:t>2005 </a:t>
                      </a:r>
                      <a:r>
                        <a:rPr lang="en-US" sz="1800" dirty="0">
                          <a:latin typeface="+mn-lt"/>
                          <a:ea typeface="Calibri"/>
                          <a:cs typeface="Times New Roman"/>
                        </a:rPr>
                        <a:t>Dust </a:t>
                      </a:r>
                      <a:r>
                        <a:rPr lang="en-US" sz="1800" dirty="0" smtClean="0">
                          <a:latin typeface="+mn-lt"/>
                          <a:ea typeface="Calibri"/>
                          <a:cs typeface="Times New Roman"/>
                        </a:rPr>
                        <a:t>collector</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2010 Energy retrofit</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2011 Solar Panels</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2011 Roof</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2013 Floors</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2013 DHW boiler</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2014 Roof</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2015 Boilers</a:t>
                      </a:r>
                      <a:endParaRPr lang="en-CA" sz="1800" dirty="0" smtClean="0">
                        <a:latin typeface="+mn-lt"/>
                        <a:ea typeface="Calibri"/>
                        <a:cs typeface="Times New Roman"/>
                      </a:endParaRPr>
                    </a:p>
                  </a:txBody>
                  <a:tcPr marL="68580" marR="68580" marT="0" marB="0"/>
                </a:tc>
                <a:tc>
                  <a:txBody>
                    <a:bodyPr/>
                    <a:lstStyle/>
                    <a:p>
                      <a:pPr>
                        <a:lnSpc>
                          <a:spcPct val="115000"/>
                        </a:lnSpc>
                        <a:spcAft>
                          <a:spcPts val="0"/>
                        </a:spcAft>
                      </a:pPr>
                      <a:r>
                        <a:rPr lang="en-US" sz="1800" dirty="0" smtClean="0">
                          <a:latin typeface="+mn-lt"/>
                          <a:ea typeface="Calibri"/>
                          <a:cs typeface="Times New Roman"/>
                        </a:rPr>
                        <a:t>$228,483.</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$371,17.</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$216,938.</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$379,562.</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$26,198.</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$20,204.</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$286,581.</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u="sng" dirty="0" smtClean="0">
                          <a:latin typeface="+mn-lt"/>
                          <a:ea typeface="Calibri"/>
                          <a:cs typeface="Times New Roman"/>
                        </a:rPr>
                        <a:t>$421,225.</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chemeClr val="dk1"/>
                          </a:solidFill>
                          <a:latin typeface="+mn-lt"/>
                          <a:ea typeface="+mn-ea"/>
                          <a:cs typeface="+mn-cs"/>
                        </a:rPr>
                        <a:t>$1,950,364</a:t>
                      </a:r>
                      <a:r>
                        <a:rPr lang="en-US" sz="1800" kern="1200" dirty="0" smtClean="0">
                          <a:solidFill>
                            <a:schemeClr val="dk1"/>
                          </a:solidFill>
                          <a:latin typeface="+mn-lt"/>
                          <a:ea typeface="+mn-ea"/>
                          <a:cs typeface="+mn-cs"/>
                        </a:rPr>
                        <a:t>.</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dirty="0" smtClean="0">
                        <a:latin typeface="+mn-lt"/>
                        <a:ea typeface="Calibri"/>
                        <a:cs typeface="Times New Roman"/>
                      </a:endParaRPr>
                    </a:p>
                    <a:p>
                      <a:pPr>
                        <a:lnSpc>
                          <a:spcPct val="115000"/>
                        </a:lnSpc>
                        <a:spcAft>
                          <a:spcPts val="0"/>
                        </a:spcAft>
                      </a:pPr>
                      <a:endParaRPr lang="en-CA" sz="1800" dirty="0">
                        <a:latin typeface="+mn-lt"/>
                        <a:ea typeface="Calibri"/>
                        <a:cs typeface="Times New Roman"/>
                      </a:endParaRPr>
                    </a:p>
                  </a:txBody>
                  <a:tcPr marL="68580" marR="68580" marT="0" marB="0"/>
                </a:tc>
              </a:tr>
            </a:tbl>
          </a:graphicData>
        </a:graphic>
      </p:graphicFrame>
      <p:sp>
        <p:nvSpPr>
          <p:cNvPr id="2" name="Title 1"/>
          <p:cNvSpPr>
            <a:spLocks noGrp="1"/>
          </p:cNvSpPr>
          <p:nvPr>
            <p:ph type="title"/>
          </p:nvPr>
        </p:nvSpPr>
        <p:spPr/>
        <p:txBody>
          <a:bodyPr/>
          <a:lstStyle/>
          <a:p>
            <a:r>
              <a:rPr lang="en-US" dirty="0" smtClean="0"/>
              <a:t>1. Accommodation issue(s)</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22</a:t>
            </a:fld>
            <a:endParaRPr lang="en-C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6003036"/>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93575">
                <a:tc>
                  <a:txBody>
                    <a:bodyPr/>
                    <a:lstStyle/>
                    <a:p>
                      <a:r>
                        <a:rPr lang="en-CA" dirty="0" smtClean="0"/>
                        <a:t>School</a:t>
                      </a:r>
                      <a:endParaRPr lang="en-CA" dirty="0"/>
                    </a:p>
                  </a:txBody>
                  <a:tcPr/>
                </a:tc>
                <a:tc>
                  <a:txBody>
                    <a:bodyPr/>
                    <a:lstStyle/>
                    <a:p>
                      <a:r>
                        <a:rPr lang="en-CA" dirty="0" smtClean="0"/>
                        <a:t>Year Built</a:t>
                      </a:r>
                      <a:endParaRPr lang="en-CA" dirty="0"/>
                    </a:p>
                  </a:txBody>
                  <a:tcPr/>
                </a:tc>
                <a:tc>
                  <a:txBody>
                    <a:bodyPr/>
                    <a:lstStyle/>
                    <a:p>
                      <a:r>
                        <a:rPr lang="en-CA" dirty="0" smtClean="0"/>
                        <a:t>Additions</a:t>
                      </a:r>
                      <a:endParaRPr lang="en-CA" dirty="0"/>
                    </a:p>
                  </a:txBody>
                  <a:tcPr/>
                </a:tc>
                <a:tc>
                  <a:txBody>
                    <a:bodyPr/>
                    <a:lstStyle/>
                    <a:p>
                      <a:r>
                        <a:rPr lang="en-CA" dirty="0" smtClean="0"/>
                        <a:t>Capital</a:t>
                      </a:r>
                      <a:r>
                        <a:rPr lang="en-CA" baseline="0" dirty="0" smtClean="0"/>
                        <a:t> Expenditures</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Cost</a:t>
                      </a:r>
                    </a:p>
                  </a:txBody>
                  <a:tcPr/>
                </a:tc>
              </a:tr>
              <a:tr h="3291272">
                <a:tc>
                  <a:txBody>
                    <a:bodyPr/>
                    <a:lstStyle/>
                    <a:p>
                      <a:r>
                        <a:rPr lang="en-CA" dirty="0" smtClean="0"/>
                        <a:t>OICS</a:t>
                      </a:r>
                      <a:endParaRPr lang="en-CA" dirty="0"/>
                    </a:p>
                  </a:txBody>
                  <a:tcPr/>
                </a:tc>
                <a:tc>
                  <a:txBody>
                    <a:bodyPr/>
                    <a:lstStyle/>
                    <a:p>
                      <a:r>
                        <a:rPr lang="en-US" sz="1800" kern="1200" dirty="0" smtClean="0">
                          <a:solidFill>
                            <a:schemeClr val="dk1"/>
                          </a:solidFill>
                          <a:latin typeface="+mn-lt"/>
                          <a:ea typeface="+mn-ea"/>
                          <a:cs typeface="+mn-cs"/>
                        </a:rPr>
                        <a:t>1960</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1998, 2006</a:t>
                      </a:r>
                      <a:endParaRPr lang="en-CA" dirty="0" smtClean="0"/>
                    </a:p>
                  </a:txBody>
                  <a:tcPr/>
                </a:tc>
                <a:tc>
                  <a:txBody>
                    <a:bodyPr/>
                    <a:lstStyle/>
                    <a:p>
                      <a:pPr>
                        <a:lnSpc>
                          <a:spcPct val="115000"/>
                        </a:lnSpc>
                        <a:spcAft>
                          <a:spcPts val="0"/>
                        </a:spcAft>
                      </a:pPr>
                      <a:r>
                        <a:rPr lang="en-US" sz="1800" dirty="0">
                          <a:latin typeface="+mn-lt"/>
                          <a:ea typeface="Calibri"/>
                          <a:cs typeface="Times New Roman"/>
                        </a:rPr>
                        <a:t>2000 phase </a:t>
                      </a:r>
                      <a:r>
                        <a:rPr lang="en-US" sz="1800" dirty="0" smtClean="0">
                          <a:latin typeface="+mn-lt"/>
                          <a:ea typeface="Calibri"/>
                          <a:cs typeface="Times New Roman"/>
                        </a:rPr>
                        <a:t>2</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2003 Tech studies</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2003 Showers</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2006 Gym</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2010 Energy retrofit</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2015 Interior Renovation</a:t>
                      </a:r>
                      <a:endParaRPr lang="en-CA" sz="1800" dirty="0" smtClean="0">
                        <a:latin typeface="+mn-lt"/>
                        <a:ea typeface="Calibri"/>
                        <a:cs typeface="Times New Roman"/>
                      </a:endParaRPr>
                    </a:p>
                    <a:p>
                      <a:pPr>
                        <a:lnSpc>
                          <a:spcPct val="115000"/>
                        </a:lnSpc>
                        <a:spcAft>
                          <a:spcPts val="0"/>
                        </a:spcAft>
                      </a:pPr>
                      <a:endParaRPr lang="en-CA" sz="1800" dirty="0">
                        <a:latin typeface="+mn-lt"/>
                        <a:ea typeface="Calibri"/>
                        <a:cs typeface="Times New Roman"/>
                      </a:endParaRPr>
                    </a:p>
                  </a:txBody>
                  <a:tcPr marL="68580" marR="68580" marT="0" marB="0"/>
                </a:tc>
                <a:tc>
                  <a:txBody>
                    <a:bodyPr/>
                    <a:lstStyle/>
                    <a:p>
                      <a:pPr>
                        <a:lnSpc>
                          <a:spcPct val="115000"/>
                        </a:lnSpc>
                        <a:spcAft>
                          <a:spcPts val="0"/>
                        </a:spcAft>
                      </a:pPr>
                      <a:r>
                        <a:rPr lang="en-US" sz="1800" b="0" dirty="0" smtClean="0">
                          <a:latin typeface="+mn-lt"/>
                          <a:ea typeface="Calibri"/>
                          <a:cs typeface="Times New Roman"/>
                        </a:rPr>
                        <a:t>$  </a:t>
                      </a:r>
                      <a:r>
                        <a:rPr lang="en-US" sz="1800" b="0" dirty="0">
                          <a:latin typeface="+mn-lt"/>
                          <a:ea typeface="Calibri"/>
                          <a:cs typeface="Times New Roman"/>
                        </a:rPr>
                        <a:t>319,267</a:t>
                      </a:r>
                      <a:r>
                        <a:rPr lang="en-US" sz="1800" b="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b="0" dirty="0" smtClean="0">
                          <a:latin typeface="+mn-lt"/>
                          <a:ea typeface="Calibri"/>
                          <a:cs typeface="Times New Roman"/>
                        </a:rPr>
                        <a:t>$  112,344.</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b="0" dirty="0" smtClean="0">
                          <a:latin typeface="+mn-lt"/>
                          <a:ea typeface="Calibri"/>
                          <a:cs typeface="Times New Roman"/>
                        </a:rPr>
                        <a:t>$   63,911.</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b="0" dirty="0" smtClean="0">
                          <a:latin typeface="+mn-lt"/>
                          <a:ea typeface="Calibri"/>
                          <a:cs typeface="Times New Roman"/>
                        </a:rPr>
                        <a:t>$4,656,144.</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b="0" dirty="0" smtClean="0">
                          <a:latin typeface="+mn-lt"/>
                          <a:ea typeface="Calibri"/>
                          <a:cs typeface="Times New Roman"/>
                        </a:rPr>
                        <a:t>$  176,319.</a:t>
                      </a:r>
                      <a:endParaRPr lang="en-CA"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b="0" u="sng" dirty="0" smtClean="0">
                          <a:latin typeface="+mn-lt"/>
                          <a:ea typeface="Calibri"/>
                          <a:cs typeface="Times New Roman"/>
                        </a:rPr>
                        <a:t>$  255,066.</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b="1" dirty="0" smtClean="0">
                          <a:latin typeface="+mn-lt"/>
                          <a:ea typeface="Calibri"/>
                          <a:cs typeface="Times New Roman"/>
                        </a:rPr>
                        <a:t>$5, 583,047.</a:t>
                      </a:r>
                      <a:endParaRPr lang="en-CA" sz="1800" b="1"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b="1"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b="1"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b="1"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b="1" dirty="0" smtClean="0">
                        <a:latin typeface="+mn-lt"/>
                        <a:ea typeface="Calibri"/>
                        <a:cs typeface="Times New Roman"/>
                      </a:endParaRPr>
                    </a:p>
                    <a:p>
                      <a:pPr>
                        <a:lnSpc>
                          <a:spcPct val="115000"/>
                        </a:lnSpc>
                        <a:spcAft>
                          <a:spcPts val="0"/>
                        </a:spcAft>
                      </a:pPr>
                      <a:endParaRPr lang="en-CA" sz="1800" b="1" dirty="0">
                        <a:latin typeface="+mn-lt"/>
                        <a:ea typeface="Calibri"/>
                        <a:cs typeface="Times New Roman"/>
                      </a:endParaRPr>
                    </a:p>
                  </a:txBody>
                  <a:tcPr marL="68580" marR="68580" marT="0" marB="0"/>
                </a:tc>
              </a:tr>
            </a:tbl>
          </a:graphicData>
        </a:graphic>
      </p:graphicFrame>
      <p:sp>
        <p:nvSpPr>
          <p:cNvPr id="2" name="Title 1"/>
          <p:cNvSpPr>
            <a:spLocks noGrp="1"/>
          </p:cNvSpPr>
          <p:nvPr>
            <p:ph type="title"/>
          </p:nvPr>
        </p:nvSpPr>
        <p:spPr/>
        <p:txBody>
          <a:bodyPr/>
          <a:lstStyle/>
          <a:p>
            <a:r>
              <a:rPr lang="en-US" dirty="0" smtClean="0"/>
              <a:t>1. Accommodation issue(s)</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23</a:t>
            </a:fld>
            <a:endParaRPr lang="en-C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957794"/>
          <a:ext cx="8229600" cy="5454434"/>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663368">
                <a:tc>
                  <a:txBody>
                    <a:bodyPr/>
                    <a:lstStyle/>
                    <a:p>
                      <a:pPr algn="ctr"/>
                      <a:r>
                        <a:rPr lang="en-CA" dirty="0" smtClean="0"/>
                        <a:t>School</a:t>
                      </a:r>
                      <a:endParaRPr lang="en-CA" dirty="0"/>
                    </a:p>
                  </a:txBody>
                  <a:tcPr/>
                </a:tc>
                <a:tc>
                  <a:txBody>
                    <a:bodyPr/>
                    <a:lstStyle/>
                    <a:p>
                      <a:pPr algn="ctr"/>
                      <a:r>
                        <a:rPr lang="en-CA" dirty="0" smtClean="0"/>
                        <a:t>Year Built</a:t>
                      </a:r>
                      <a:endParaRPr lang="en-CA" dirty="0"/>
                    </a:p>
                  </a:txBody>
                  <a:tcPr/>
                </a:tc>
                <a:tc>
                  <a:txBody>
                    <a:bodyPr/>
                    <a:lstStyle/>
                    <a:p>
                      <a:pPr algn="ctr"/>
                      <a:r>
                        <a:rPr lang="en-CA" dirty="0" smtClean="0"/>
                        <a:t>Additions</a:t>
                      </a:r>
                      <a:endParaRPr lang="en-CA" dirty="0"/>
                    </a:p>
                  </a:txBody>
                  <a:tcPr/>
                </a:tc>
                <a:tc>
                  <a:txBody>
                    <a:bodyPr/>
                    <a:lstStyle/>
                    <a:p>
                      <a:pPr algn="ctr"/>
                      <a:r>
                        <a:rPr lang="en-CA" dirty="0" smtClean="0"/>
                        <a:t>Capital</a:t>
                      </a:r>
                      <a:r>
                        <a:rPr lang="en-CA" baseline="0" dirty="0" smtClean="0"/>
                        <a:t> Expenditures</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Cost</a:t>
                      </a:r>
                    </a:p>
                  </a:txBody>
                  <a:tcPr/>
                </a:tc>
              </a:tr>
              <a:tr h="1951854">
                <a:tc>
                  <a:txBody>
                    <a:bodyPr/>
                    <a:lstStyle/>
                    <a:p>
                      <a:r>
                        <a:rPr lang="en-CA" dirty="0" smtClean="0"/>
                        <a:t>Sacred Heart</a:t>
                      </a:r>
                      <a:endParaRPr lang="en-CA" dirty="0"/>
                    </a:p>
                  </a:txBody>
                  <a:tcPr/>
                </a:tc>
                <a:tc>
                  <a:txBody>
                    <a:bodyPr/>
                    <a:lstStyle/>
                    <a:p>
                      <a:r>
                        <a:rPr lang="en-CA" dirty="0" smtClean="0"/>
                        <a:t>1936</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1963, 84, 96</a:t>
                      </a:r>
                      <a:endParaRPr lang="en-CA" dirty="0" smtClean="0"/>
                    </a:p>
                  </a:txBody>
                  <a:tcPr/>
                </a:tc>
                <a:tc>
                  <a:txBody>
                    <a:bodyPr/>
                    <a:lstStyle/>
                    <a:p>
                      <a:pPr>
                        <a:lnSpc>
                          <a:spcPct val="115000"/>
                        </a:lnSpc>
                        <a:spcAft>
                          <a:spcPts val="0"/>
                        </a:spcAft>
                      </a:pPr>
                      <a:r>
                        <a:rPr lang="en-US" sz="1800" dirty="0" smtClean="0">
                          <a:latin typeface="+mn-lt"/>
                          <a:ea typeface="Calibri"/>
                          <a:cs typeface="Times New Roman"/>
                        </a:rPr>
                        <a:t>2007 stairs</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2009 Roof</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2013 Floors</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2013 Cont.</a:t>
                      </a:r>
                      <a:endParaRPr lang="en-CA" sz="1800" dirty="0" smtClean="0">
                        <a:latin typeface="+mn-lt"/>
                        <a:ea typeface="Calibri"/>
                        <a:cs typeface="Times New Roman"/>
                      </a:endParaRPr>
                    </a:p>
                  </a:txBody>
                  <a:tcPr marL="68580" marR="68580" marT="0" marB="0"/>
                </a:tc>
                <a:tc>
                  <a:txBody>
                    <a:bodyPr/>
                    <a:lstStyle/>
                    <a:p>
                      <a:pPr>
                        <a:lnSpc>
                          <a:spcPct val="115000"/>
                        </a:lnSpc>
                        <a:spcAft>
                          <a:spcPts val="0"/>
                        </a:spcAft>
                      </a:pPr>
                      <a:r>
                        <a:rPr lang="en-US" sz="1800" dirty="0" smtClean="0">
                          <a:latin typeface="+mn-lt"/>
                          <a:ea typeface="Calibri"/>
                          <a:cs typeface="Times New Roman"/>
                        </a:rPr>
                        <a:t>$ 20,422.</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$146,756.</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$ 65,263.</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u="sng" dirty="0" smtClean="0">
                          <a:latin typeface="+mn-lt"/>
                          <a:ea typeface="Calibri"/>
                          <a:cs typeface="Times New Roman"/>
                        </a:rPr>
                        <a:t>$ 14,558.</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$ 246,999.</a:t>
                      </a:r>
                      <a:endParaRPr lang="en-CA" sz="1800" dirty="0" smtClean="0">
                        <a:latin typeface="+mn-lt"/>
                        <a:ea typeface="Calibri"/>
                        <a:cs typeface="Times New Roman"/>
                      </a:endParaRPr>
                    </a:p>
                  </a:txBody>
                  <a:tcPr marL="68580" marR="68580" marT="0" marB="0"/>
                </a:tc>
              </a:tr>
              <a:tr h="2615563">
                <a:tc>
                  <a:txBody>
                    <a:bodyPr/>
                    <a:lstStyle/>
                    <a:p>
                      <a:r>
                        <a:rPr lang="en-CA" dirty="0" smtClean="0"/>
                        <a:t>St. Paul</a:t>
                      </a:r>
                      <a:endParaRPr lang="en-CA" dirty="0"/>
                    </a:p>
                  </a:txBody>
                  <a:tcPr/>
                </a:tc>
                <a:tc>
                  <a:txBody>
                    <a:bodyPr/>
                    <a:lstStyle/>
                    <a:p>
                      <a:r>
                        <a:rPr lang="en-CA" dirty="0" smtClean="0"/>
                        <a:t>1966</a:t>
                      </a:r>
                      <a:endParaRPr lang="en-CA" dirty="0"/>
                    </a:p>
                  </a:txBody>
                  <a:tcPr/>
                </a:tc>
                <a:tc>
                  <a:txBody>
                    <a:bodyPr/>
                    <a:lstStyle/>
                    <a:p>
                      <a:endParaRPr lang="en-CA" dirty="0"/>
                    </a:p>
                  </a:txBody>
                  <a:tcPr/>
                </a:tc>
                <a:tc>
                  <a:txBody>
                    <a:bodyPr/>
                    <a:lstStyle/>
                    <a:p>
                      <a:pPr>
                        <a:lnSpc>
                          <a:spcPct val="115000"/>
                        </a:lnSpc>
                        <a:spcAft>
                          <a:spcPts val="0"/>
                        </a:spcAft>
                      </a:pPr>
                      <a:r>
                        <a:rPr lang="en-US" sz="1800" dirty="0" smtClean="0">
                          <a:latin typeface="+mn-lt"/>
                          <a:ea typeface="Calibri"/>
                          <a:cs typeface="Times New Roman"/>
                        </a:rPr>
                        <a:t>2000 Porta-pak</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2004 Renos</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2010 Roof</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2010Boilers/</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Energy retro.</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2014Daycare</a:t>
                      </a:r>
                      <a:endParaRPr lang="en-CA" sz="1800" dirty="0" smtClean="0">
                        <a:latin typeface="+mn-lt"/>
                        <a:ea typeface="Calibri"/>
                        <a:cs typeface="Times New Roman"/>
                      </a:endParaRPr>
                    </a:p>
                  </a:txBody>
                  <a:tcPr marL="68580" marR="68580" marT="0" marB="0"/>
                </a:tc>
                <a:tc>
                  <a:txBody>
                    <a:bodyPr/>
                    <a:lstStyle/>
                    <a:p>
                      <a:pPr>
                        <a:lnSpc>
                          <a:spcPct val="115000"/>
                        </a:lnSpc>
                        <a:spcAft>
                          <a:spcPts val="0"/>
                        </a:spcAft>
                      </a:pPr>
                      <a:r>
                        <a:rPr lang="en-US" sz="1800" dirty="0" smtClean="0">
                          <a:latin typeface="+mn-lt"/>
                          <a:ea typeface="Calibri"/>
                          <a:cs typeface="Times New Roman"/>
                        </a:rPr>
                        <a:t>$218,913.</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$1,176,578.</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$290,660.</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$656,416.</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u="sng" dirty="0" smtClean="0">
                          <a:latin typeface="+mn-lt"/>
                          <a:ea typeface="Calibri"/>
                          <a:cs typeface="Times New Roman"/>
                        </a:rPr>
                        <a:t>$391,758.</a:t>
                      </a: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kumimoji="0" lang="en-US" sz="1800" b="1" kern="1200" dirty="0" smtClean="0">
                        <a:solidFill>
                          <a:schemeClr val="dk1"/>
                        </a:solidFill>
                        <a:latin typeface="+mn-lt"/>
                        <a:ea typeface="+mn-ea"/>
                        <a:cs typeface="+mn-cs"/>
                      </a:endParaRPr>
                    </a:p>
                    <a:p>
                      <a:pPr marL="0" marR="0" indent="0" algn="l" defTabSz="914400" rtl="0" eaLnBrk="1" fontAlgn="auto" latinLnBrk="0" hangingPunct="1">
                        <a:lnSpc>
                          <a:spcPct val="115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$2,734,325</a:t>
                      </a:r>
                      <a:r>
                        <a:rPr kumimoji="0" lang="en-US" sz="1800" kern="1200" dirty="0" smtClean="0">
                          <a:solidFill>
                            <a:schemeClr val="dk1"/>
                          </a:solidFill>
                          <a:latin typeface="+mn-lt"/>
                          <a:ea typeface="+mn-ea"/>
                          <a:cs typeface="+mn-cs"/>
                        </a:rPr>
                        <a:t>.</a:t>
                      </a:r>
                      <a:endParaRPr lang="en-CA" sz="1800" dirty="0" smtClean="0">
                        <a:latin typeface="+mn-lt"/>
                        <a:ea typeface="Calibri"/>
                        <a:cs typeface="Times New Roman"/>
                      </a:endParaRPr>
                    </a:p>
                  </a:txBody>
                  <a:tcPr marL="68580" marR="68580" marT="0" marB="0"/>
                </a:tc>
              </a:tr>
            </a:tbl>
          </a:graphicData>
        </a:graphic>
      </p:graphicFrame>
      <p:sp>
        <p:nvSpPr>
          <p:cNvPr id="2" name="Title 1"/>
          <p:cNvSpPr>
            <a:spLocks noGrp="1"/>
          </p:cNvSpPr>
          <p:nvPr>
            <p:ph type="title"/>
          </p:nvPr>
        </p:nvSpPr>
        <p:spPr/>
        <p:txBody>
          <a:bodyPr/>
          <a:lstStyle/>
          <a:p>
            <a:r>
              <a:rPr lang="en-US" dirty="0" smtClean="0"/>
              <a:t>1. Accommodation issue(s)</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24</a:t>
            </a:fld>
            <a:endParaRPr lang="en-C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CA" b="1" dirty="0" smtClean="0"/>
              <a:t>Option A</a:t>
            </a:r>
            <a:endParaRPr lang="en-CA" dirty="0" smtClean="0"/>
          </a:p>
          <a:p>
            <a:r>
              <a:rPr lang="en-CA" dirty="0" smtClean="0"/>
              <a:t>New Dual Track school built on 383 Birch North property housing approx. 400 Eng/FI FDK to Grade 6 students (requires demolition)</a:t>
            </a:r>
          </a:p>
          <a:p>
            <a:r>
              <a:rPr lang="en-CA" dirty="0" smtClean="0"/>
              <a:t>Move Board Office to St. Paul School (requires renovations).</a:t>
            </a:r>
          </a:p>
          <a:p>
            <a:r>
              <a:rPr lang="en-CA" dirty="0" smtClean="0"/>
              <a:t>Close and sell Sacred Heart and present Board Office.</a:t>
            </a:r>
            <a:endParaRPr lang="en-CA" dirty="0"/>
          </a:p>
        </p:txBody>
      </p:sp>
      <p:sp>
        <p:nvSpPr>
          <p:cNvPr id="2" name="Title 1"/>
          <p:cNvSpPr>
            <a:spLocks noGrp="1"/>
          </p:cNvSpPr>
          <p:nvPr>
            <p:ph type="title"/>
          </p:nvPr>
        </p:nvSpPr>
        <p:spPr/>
        <p:txBody>
          <a:bodyPr>
            <a:normAutofit fontScale="90000"/>
          </a:bodyPr>
          <a:lstStyle/>
          <a:p>
            <a:r>
              <a:rPr lang="en-CA" dirty="0" smtClean="0"/>
              <a:t>2. Possible Accommodations/</a:t>
            </a:r>
            <a:br>
              <a:rPr lang="en-CA" dirty="0" smtClean="0"/>
            </a:br>
            <a:r>
              <a:rPr lang="en-CA" dirty="0" smtClean="0"/>
              <a:t>3.Changes to Facilities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25</a:t>
            </a:fld>
            <a:endParaRPr lang="en-C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CA" b="1" dirty="0" smtClean="0"/>
              <a:t>Option B</a:t>
            </a:r>
          </a:p>
          <a:p>
            <a:r>
              <a:rPr lang="en-CA" dirty="0" smtClean="0"/>
              <a:t>Move Grades 7 and 8 to OHS (requires addition) creating a 7 to 12 school.</a:t>
            </a:r>
          </a:p>
          <a:p>
            <a:r>
              <a:rPr lang="en-CA" dirty="0" smtClean="0"/>
              <a:t>Move FDK to Grade 6 FI to OICS.</a:t>
            </a:r>
          </a:p>
          <a:p>
            <a:r>
              <a:rPr lang="en-CA" dirty="0" smtClean="0"/>
              <a:t>FDK to Grade 6 Eng remains at St. Paul (requires renovations to gym).</a:t>
            </a:r>
          </a:p>
          <a:p>
            <a:r>
              <a:rPr lang="en-CA" dirty="0" smtClean="0"/>
              <a:t>Move Board Office to 383 Birch North (requires renovations).</a:t>
            </a:r>
          </a:p>
          <a:p>
            <a:r>
              <a:rPr lang="en-CA" dirty="0" smtClean="0"/>
              <a:t>Close and sell Sacred Heart and present Board Office.</a:t>
            </a:r>
          </a:p>
          <a:p>
            <a:pPr>
              <a:buNone/>
            </a:pPr>
            <a:endParaRPr lang="en-CA" dirty="0" smtClean="0"/>
          </a:p>
        </p:txBody>
      </p:sp>
      <p:sp>
        <p:nvSpPr>
          <p:cNvPr id="2" name="Title 1"/>
          <p:cNvSpPr>
            <a:spLocks noGrp="1"/>
          </p:cNvSpPr>
          <p:nvPr>
            <p:ph type="title"/>
          </p:nvPr>
        </p:nvSpPr>
        <p:spPr/>
        <p:txBody>
          <a:bodyPr>
            <a:normAutofit fontScale="90000"/>
          </a:bodyPr>
          <a:lstStyle/>
          <a:p>
            <a:r>
              <a:rPr lang="en-CA" dirty="0" smtClean="0"/>
              <a:t>2. Possible Accommodations/</a:t>
            </a:r>
            <a:br>
              <a:rPr lang="en-CA" dirty="0" smtClean="0"/>
            </a:br>
            <a:r>
              <a:rPr lang="en-CA" dirty="0" smtClean="0"/>
              <a:t>3.Changes to Facilities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26</a:t>
            </a:fld>
            <a:endParaRPr lang="en-C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CA" b="1" dirty="0" smtClean="0"/>
              <a:t>Option C</a:t>
            </a:r>
          </a:p>
          <a:p>
            <a:r>
              <a:rPr lang="en-CA" dirty="0" smtClean="0"/>
              <a:t>Move FDK to Grade 8 FI to OICS.</a:t>
            </a:r>
          </a:p>
          <a:p>
            <a:r>
              <a:rPr lang="en-CA" dirty="0" smtClean="0"/>
              <a:t>FDK to Grade 8 Eng remains at St. Paul (requires renovations to gym).</a:t>
            </a:r>
          </a:p>
          <a:p>
            <a:r>
              <a:rPr lang="en-CA" dirty="0" smtClean="0"/>
              <a:t>Move Board Office to 383 Birch North (requires renovations).</a:t>
            </a:r>
          </a:p>
          <a:p>
            <a:r>
              <a:rPr lang="en-CA" dirty="0" smtClean="0"/>
              <a:t>Close and sell Sacred Heart and present Board Office.</a:t>
            </a:r>
          </a:p>
          <a:p>
            <a:pPr>
              <a:buNone/>
            </a:pPr>
            <a:endParaRPr lang="en-CA" dirty="0" smtClean="0"/>
          </a:p>
          <a:p>
            <a:pPr>
              <a:buNone/>
            </a:pPr>
            <a:endParaRPr lang="en-CA" dirty="0"/>
          </a:p>
        </p:txBody>
      </p:sp>
      <p:sp>
        <p:nvSpPr>
          <p:cNvPr id="2" name="Title 1"/>
          <p:cNvSpPr>
            <a:spLocks noGrp="1"/>
          </p:cNvSpPr>
          <p:nvPr>
            <p:ph type="title"/>
          </p:nvPr>
        </p:nvSpPr>
        <p:spPr/>
        <p:txBody>
          <a:bodyPr>
            <a:normAutofit fontScale="90000"/>
          </a:bodyPr>
          <a:lstStyle/>
          <a:p>
            <a:r>
              <a:rPr lang="en-CA" dirty="0" smtClean="0"/>
              <a:t>2. Possible Accommodations/</a:t>
            </a:r>
            <a:br>
              <a:rPr lang="en-CA" dirty="0" smtClean="0"/>
            </a:br>
            <a:r>
              <a:rPr lang="en-CA" dirty="0" smtClean="0"/>
              <a:t>3.Changes to Facilities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27</a:t>
            </a:fld>
            <a:endParaRPr lang="en-CA"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CA" b="1" dirty="0" smtClean="0"/>
              <a:t>Option D</a:t>
            </a:r>
          </a:p>
          <a:p>
            <a:r>
              <a:rPr lang="en-CA" dirty="0" smtClean="0"/>
              <a:t>FDK to Grade 6 Eng/FI at St. Paul (requires an extension).</a:t>
            </a:r>
          </a:p>
          <a:p>
            <a:r>
              <a:rPr lang="en-CA" dirty="0" smtClean="0"/>
              <a:t>Move Board Office to 383 Birch North (requires renovations).</a:t>
            </a:r>
          </a:p>
          <a:p>
            <a:r>
              <a:rPr lang="en-CA" dirty="0" smtClean="0"/>
              <a:t>Close and sell Sacred Heart and present Board Office.</a:t>
            </a:r>
          </a:p>
          <a:p>
            <a:pPr>
              <a:buNone/>
            </a:pPr>
            <a:endParaRPr lang="en-CA" dirty="0"/>
          </a:p>
        </p:txBody>
      </p:sp>
      <p:sp>
        <p:nvSpPr>
          <p:cNvPr id="2" name="Title 1"/>
          <p:cNvSpPr>
            <a:spLocks noGrp="1"/>
          </p:cNvSpPr>
          <p:nvPr>
            <p:ph type="title"/>
          </p:nvPr>
        </p:nvSpPr>
        <p:spPr/>
        <p:txBody>
          <a:bodyPr>
            <a:normAutofit fontScale="90000"/>
          </a:bodyPr>
          <a:lstStyle/>
          <a:p>
            <a:r>
              <a:rPr lang="en-CA" dirty="0" smtClean="0"/>
              <a:t>2. Possible Accommodations/</a:t>
            </a:r>
            <a:br>
              <a:rPr lang="en-CA" dirty="0" smtClean="0"/>
            </a:br>
            <a:r>
              <a:rPr lang="en-CA" dirty="0" smtClean="0"/>
              <a:t>3.Changes to Facilities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28</a:t>
            </a:fld>
            <a:endParaRPr lang="en-CA"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CA" b="1" dirty="0" smtClean="0"/>
              <a:t>Option E</a:t>
            </a:r>
          </a:p>
          <a:p>
            <a:r>
              <a:rPr lang="en-CA" dirty="0" smtClean="0"/>
              <a:t>Create a FDK to Grade 3 Dual Track school at St. Paul.</a:t>
            </a:r>
          </a:p>
          <a:p>
            <a:r>
              <a:rPr lang="en-CA" dirty="0" smtClean="0"/>
              <a:t>Create a Grade 4 to 8 Dual Track school at OICS.</a:t>
            </a:r>
          </a:p>
          <a:p>
            <a:r>
              <a:rPr lang="en-CA" dirty="0" smtClean="0"/>
              <a:t>Move Board Office to 383 Birch North (requires renovations).</a:t>
            </a:r>
          </a:p>
          <a:p>
            <a:r>
              <a:rPr lang="en-CA" dirty="0" smtClean="0"/>
              <a:t>Close and sell Sacred Heart School and present Board Office.</a:t>
            </a:r>
            <a:endParaRPr lang="en-CA" dirty="0"/>
          </a:p>
        </p:txBody>
      </p:sp>
      <p:sp>
        <p:nvSpPr>
          <p:cNvPr id="2" name="Title 1"/>
          <p:cNvSpPr>
            <a:spLocks noGrp="1"/>
          </p:cNvSpPr>
          <p:nvPr>
            <p:ph type="title"/>
          </p:nvPr>
        </p:nvSpPr>
        <p:spPr/>
        <p:txBody>
          <a:bodyPr>
            <a:normAutofit fontScale="90000"/>
          </a:bodyPr>
          <a:lstStyle/>
          <a:p>
            <a:r>
              <a:rPr lang="en-CA" dirty="0" smtClean="0"/>
              <a:t>2. Possible Accommodations/</a:t>
            </a:r>
            <a:br>
              <a:rPr lang="en-CA" dirty="0" smtClean="0"/>
            </a:br>
            <a:r>
              <a:rPr lang="en-CA" dirty="0" smtClean="0"/>
              <a:t>3.Changes to Facilities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29</a:t>
            </a:fld>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5472608"/>
          </a:xfrm>
        </p:spPr>
        <p:txBody>
          <a:bodyPr>
            <a:normAutofit fontScale="70000" lnSpcReduction="20000"/>
          </a:bodyPr>
          <a:lstStyle/>
          <a:p>
            <a:pPr>
              <a:lnSpc>
                <a:spcPct val="80000"/>
              </a:lnSpc>
              <a:spcBef>
                <a:spcPct val="10000"/>
              </a:spcBef>
              <a:buFont typeface="Wingdings" pitchFamily="2" charset="2"/>
              <a:buNone/>
            </a:pPr>
            <a:r>
              <a:rPr lang="en-US" sz="2800" dirty="0" smtClean="0"/>
              <a:t>	</a:t>
            </a:r>
            <a:r>
              <a:rPr lang="en-US" sz="3100" dirty="0" smtClean="0"/>
              <a:t>Gracious God, you have blessed us with the gift of our </a:t>
            </a:r>
          </a:p>
          <a:p>
            <a:pPr>
              <a:lnSpc>
                <a:spcPct val="80000"/>
              </a:lnSpc>
              <a:spcBef>
                <a:spcPct val="10000"/>
              </a:spcBef>
              <a:buFont typeface="Wingdings" pitchFamily="2" charset="2"/>
              <a:buNone/>
            </a:pPr>
            <a:r>
              <a:rPr lang="en-US" sz="3100" dirty="0" smtClean="0"/>
              <a:t>   Catholic Faith.</a:t>
            </a:r>
          </a:p>
          <a:p>
            <a:pPr>
              <a:lnSpc>
                <a:spcPct val="80000"/>
              </a:lnSpc>
              <a:spcBef>
                <a:spcPct val="10000"/>
              </a:spcBef>
              <a:buFont typeface="Wingdings" pitchFamily="2" charset="2"/>
              <a:buNone/>
            </a:pPr>
            <a:endParaRPr lang="en-US" sz="3100" dirty="0" smtClean="0"/>
          </a:p>
          <a:p>
            <a:pPr>
              <a:lnSpc>
                <a:spcPct val="80000"/>
              </a:lnSpc>
              <a:spcBef>
                <a:spcPct val="10000"/>
              </a:spcBef>
              <a:buFont typeface="Wingdings" pitchFamily="2" charset="2"/>
              <a:buNone/>
            </a:pPr>
            <a:r>
              <a:rPr lang="en-US" sz="3100" dirty="0" smtClean="0"/>
              <a:t>	We are privileged to grow in every way especially in faith</a:t>
            </a:r>
          </a:p>
          <a:p>
            <a:pPr>
              <a:lnSpc>
                <a:spcPct val="80000"/>
              </a:lnSpc>
              <a:spcBef>
                <a:spcPct val="10000"/>
              </a:spcBef>
              <a:buFont typeface="Wingdings" pitchFamily="2" charset="2"/>
              <a:buNone/>
            </a:pPr>
            <a:r>
              <a:rPr lang="en-US" sz="3100" dirty="0" smtClean="0"/>
              <a:t>   within our Catholic School Communities.</a:t>
            </a:r>
          </a:p>
          <a:p>
            <a:pPr>
              <a:lnSpc>
                <a:spcPct val="80000"/>
              </a:lnSpc>
              <a:spcBef>
                <a:spcPct val="10000"/>
              </a:spcBef>
              <a:buFont typeface="Wingdings" pitchFamily="2" charset="2"/>
              <a:buNone/>
            </a:pPr>
            <a:endParaRPr lang="en-US" sz="3100" dirty="0" smtClean="0"/>
          </a:p>
          <a:p>
            <a:pPr>
              <a:lnSpc>
                <a:spcPct val="80000"/>
              </a:lnSpc>
              <a:spcBef>
                <a:spcPct val="10000"/>
              </a:spcBef>
              <a:buFont typeface="Wingdings" pitchFamily="2" charset="2"/>
              <a:buNone/>
            </a:pPr>
            <a:r>
              <a:rPr lang="en-US" sz="3100" dirty="0" smtClean="0"/>
              <a:t>	Help us to follow the mission of your Son Jesus.</a:t>
            </a:r>
          </a:p>
          <a:p>
            <a:pPr>
              <a:lnSpc>
                <a:spcPct val="80000"/>
              </a:lnSpc>
              <a:spcBef>
                <a:spcPct val="10000"/>
              </a:spcBef>
              <a:buFont typeface="Wingdings" pitchFamily="2" charset="2"/>
              <a:buNone/>
            </a:pPr>
            <a:endParaRPr lang="en-US" sz="3100" dirty="0" smtClean="0"/>
          </a:p>
          <a:p>
            <a:pPr>
              <a:lnSpc>
                <a:spcPct val="80000"/>
              </a:lnSpc>
              <a:spcBef>
                <a:spcPct val="10000"/>
              </a:spcBef>
              <a:buFont typeface="Wingdings" pitchFamily="2" charset="2"/>
              <a:buNone/>
            </a:pPr>
            <a:r>
              <a:rPr lang="en-US" sz="3100" dirty="0" smtClean="0"/>
              <a:t>	Bless us with courage to proclaim His ways of love, </a:t>
            </a:r>
          </a:p>
          <a:p>
            <a:pPr>
              <a:lnSpc>
                <a:spcPct val="80000"/>
              </a:lnSpc>
              <a:spcBef>
                <a:spcPct val="10000"/>
              </a:spcBef>
              <a:buFont typeface="Wingdings" pitchFamily="2" charset="2"/>
              <a:buNone/>
            </a:pPr>
            <a:r>
              <a:rPr lang="en-US" sz="3100" dirty="0" smtClean="0"/>
              <a:t>   forgiveness, and peace in  all we are and do.</a:t>
            </a:r>
          </a:p>
          <a:p>
            <a:pPr>
              <a:lnSpc>
                <a:spcPct val="80000"/>
              </a:lnSpc>
              <a:spcBef>
                <a:spcPct val="10000"/>
              </a:spcBef>
              <a:buFont typeface="Wingdings" pitchFamily="2" charset="2"/>
              <a:buNone/>
            </a:pPr>
            <a:endParaRPr lang="en-US" sz="3100" dirty="0" smtClean="0"/>
          </a:p>
          <a:p>
            <a:pPr>
              <a:lnSpc>
                <a:spcPct val="80000"/>
              </a:lnSpc>
              <a:spcBef>
                <a:spcPct val="10000"/>
              </a:spcBef>
              <a:buFont typeface="Wingdings" pitchFamily="2" charset="2"/>
              <a:buNone/>
            </a:pPr>
            <a:r>
              <a:rPr lang="en-US" sz="3100" dirty="0" smtClean="0"/>
              <a:t>	Bless our efforts to discern more clearly who we are as a</a:t>
            </a:r>
          </a:p>
          <a:p>
            <a:pPr>
              <a:lnSpc>
                <a:spcPct val="80000"/>
              </a:lnSpc>
              <a:spcBef>
                <a:spcPct val="10000"/>
              </a:spcBef>
              <a:buFont typeface="Wingdings" pitchFamily="2" charset="2"/>
              <a:buNone/>
            </a:pPr>
            <a:r>
              <a:rPr lang="en-US" sz="3100" dirty="0" smtClean="0"/>
              <a:t>   Catholic School Communities.</a:t>
            </a:r>
          </a:p>
          <a:p>
            <a:pPr>
              <a:lnSpc>
                <a:spcPct val="80000"/>
              </a:lnSpc>
              <a:spcBef>
                <a:spcPct val="10000"/>
              </a:spcBef>
              <a:buFont typeface="Wingdings" pitchFamily="2" charset="2"/>
              <a:buNone/>
            </a:pPr>
            <a:endParaRPr lang="en-US" sz="3100" dirty="0" smtClean="0"/>
          </a:p>
          <a:p>
            <a:pPr>
              <a:lnSpc>
                <a:spcPct val="80000"/>
              </a:lnSpc>
              <a:spcBef>
                <a:spcPct val="10000"/>
              </a:spcBef>
              <a:buFont typeface="Wingdings" pitchFamily="2" charset="2"/>
              <a:buNone/>
            </a:pPr>
            <a:r>
              <a:rPr lang="en-US" sz="3100" dirty="0" smtClean="0"/>
              <a:t>	Bless us with the wisdom to cherish the gift of our faith </a:t>
            </a:r>
          </a:p>
          <a:p>
            <a:pPr>
              <a:lnSpc>
                <a:spcPct val="80000"/>
              </a:lnSpc>
              <a:spcBef>
                <a:spcPct val="10000"/>
              </a:spcBef>
              <a:buFont typeface="Wingdings" pitchFamily="2" charset="2"/>
              <a:buNone/>
            </a:pPr>
            <a:r>
              <a:rPr lang="en-US" sz="3100" dirty="0" smtClean="0"/>
              <a:t>   and our schools and to work diligently to preserve our </a:t>
            </a:r>
          </a:p>
          <a:p>
            <a:pPr>
              <a:lnSpc>
                <a:spcPct val="80000"/>
              </a:lnSpc>
              <a:spcBef>
                <a:spcPct val="10000"/>
              </a:spcBef>
              <a:buFont typeface="Wingdings" pitchFamily="2" charset="2"/>
              <a:buNone/>
            </a:pPr>
            <a:r>
              <a:rPr lang="en-US" sz="3100" dirty="0" smtClean="0"/>
              <a:t>   distinctive Catholic character.</a:t>
            </a:r>
          </a:p>
          <a:p>
            <a:pPr>
              <a:lnSpc>
                <a:spcPct val="80000"/>
              </a:lnSpc>
              <a:spcBef>
                <a:spcPct val="10000"/>
              </a:spcBef>
              <a:buFont typeface="Wingdings" pitchFamily="2" charset="2"/>
              <a:buNone/>
            </a:pPr>
            <a:endParaRPr lang="en-US" sz="3100" dirty="0" smtClean="0"/>
          </a:p>
          <a:p>
            <a:pPr>
              <a:lnSpc>
                <a:spcPct val="80000"/>
              </a:lnSpc>
              <a:spcBef>
                <a:spcPct val="10000"/>
              </a:spcBef>
              <a:buFont typeface="Wingdings" pitchFamily="2" charset="2"/>
              <a:buNone/>
            </a:pPr>
            <a:r>
              <a:rPr lang="en-US" sz="3100" dirty="0" smtClean="0"/>
              <a:t>	We ask this in the name of Jesus Christ, our Lord.      </a:t>
            </a:r>
          </a:p>
          <a:p>
            <a:pPr algn="ctr">
              <a:lnSpc>
                <a:spcPct val="80000"/>
              </a:lnSpc>
              <a:buFont typeface="Wingdings" pitchFamily="2" charset="2"/>
              <a:buNone/>
            </a:pPr>
            <a:r>
              <a:rPr lang="en-US" sz="3100" dirty="0" smtClean="0"/>
              <a:t>Amen.</a:t>
            </a: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3</a:t>
            </a:fld>
            <a:endParaRPr lang="en-CA" dirty="0"/>
          </a:p>
        </p:txBody>
      </p:sp>
      <p:sp>
        <p:nvSpPr>
          <p:cNvPr id="4" name="Title 3"/>
          <p:cNvSpPr>
            <a:spLocks noGrp="1"/>
          </p:cNvSpPr>
          <p:nvPr>
            <p:ph type="title"/>
          </p:nvPr>
        </p:nvSpPr>
        <p:spPr/>
        <p:txBody>
          <a:bodyPr/>
          <a:lstStyle/>
          <a:p>
            <a:r>
              <a:rPr lang="en-CA" dirty="0" smtClean="0"/>
              <a:t>Prayer</a:t>
            </a:r>
            <a:endParaRPr lang="en-C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b="1" dirty="0" smtClean="0"/>
              <a:t>Option F </a:t>
            </a:r>
            <a:r>
              <a:rPr lang="en-CA" dirty="0" smtClean="0"/>
              <a:t>??</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30</a:t>
            </a:fld>
            <a:endParaRPr lang="en-CA" dirty="0"/>
          </a:p>
        </p:txBody>
      </p:sp>
      <p:sp>
        <p:nvSpPr>
          <p:cNvPr id="4" name="Title 3"/>
          <p:cNvSpPr>
            <a:spLocks noGrp="1"/>
          </p:cNvSpPr>
          <p:nvPr>
            <p:ph type="title"/>
          </p:nvPr>
        </p:nvSpPr>
        <p:spPr/>
        <p:txBody>
          <a:bodyPr>
            <a:normAutofit fontScale="90000"/>
          </a:bodyPr>
          <a:lstStyle/>
          <a:p>
            <a:r>
              <a:rPr lang="en-CA" dirty="0" smtClean="0"/>
              <a:t>2. Possible Accommodations/</a:t>
            </a:r>
            <a:br>
              <a:rPr lang="en-CA" dirty="0" smtClean="0"/>
            </a:br>
            <a:r>
              <a:rPr lang="en-CA" dirty="0" smtClean="0"/>
              <a:t>3.Changes to Facilities</a:t>
            </a:r>
            <a:endParaRPr lang="en-CA"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CA" dirty="0" smtClean="0"/>
              <a:t>Option A: Integration of staffs, dual track programming</a:t>
            </a:r>
          </a:p>
          <a:p>
            <a:pPr>
              <a:buNone/>
            </a:pPr>
            <a:r>
              <a:rPr lang="en-CA" dirty="0" smtClean="0"/>
              <a:t>Option B: OHS Timetabling challenges (gym, shop, etc.), Integration of staffs</a:t>
            </a:r>
          </a:p>
          <a:p>
            <a:pPr>
              <a:buNone/>
            </a:pPr>
            <a:r>
              <a:rPr lang="en-CA" dirty="0" smtClean="0"/>
              <a:t>Option C: Integration of staffs, provision of Tech/Family Studies/Music</a:t>
            </a:r>
          </a:p>
          <a:p>
            <a:pPr>
              <a:buNone/>
            </a:pPr>
            <a:r>
              <a:rPr lang="en-CA" dirty="0" smtClean="0"/>
              <a:t>Option D: Integration of staffs</a:t>
            </a:r>
          </a:p>
          <a:p>
            <a:pPr>
              <a:buNone/>
            </a:pPr>
            <a:r>
              <a:rPr lang="en-CA" dirty="0" smtClean="0"/>
              <a:t>Option E: Integration of staffs, dual track programming</a:t>
            </a:r>
          </a:p>
          <a:p>
            <a:pPr>
              <a:buNone/>
            </a:pPr>
            <a:r>
              <a:rPr lang="en-CA" dirty="0" smtClean="0"/>
              <a:t>Option F: TBD</a:t>
            </a:r>
          </a:p>
          <a:p>
            <a:pPr>
              <a:buNone/>
            </a:pPr>
            <a:endParaRPr lang="en-CA" b="1" dirty="0" smtClean="0"/>
          </a:p>
          <a:p>
            <a:pPr>
              <a:buNone/>
            </a:pPr>
            <a:endParaRPr lang="en-CA" dirty="0"/>
          </a:p>
        </p:txBody>
      </p:sp>
      <p:sp>
        <p:nvSpPr>
          <p:cNvPr id="2" name="Title 1"/>
          <p:cNvSpPr>
            <a:spLocks noGrp="1"/>
          </p:cNvSpPr>
          <p:nvPr>
            <p:ph type="title"/>
          </p:nvPr>
        </p:nvSpPr>
        <p:spPr/>
        <p:txBody>
          <a:bodyPr/>
          <a:lstStyle/>
          <a:p>
            <a:r>
              <a:rPr lang="en-CA" dirty="0" smtClean="0"/>
              <a:t>Program Changes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31</a:t>
            </a:fld>
            <a:endParaRPr lang="en-CA"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CA" dirty="0" smtClean="0"/>
              <a:t>	Because all of our schools would be located in the north part of the city, students from the south part may be bussed to their school depending on distances. Some walkers would become bus students and bus students from the north may become walkers. Hopefully, the numbers would balance out for budget purposes.</a:t>
            </a:r>
            <a:endParaRPr lang="en-CA" dirty="0"/>
          </a:p>
        </p:txBody>
      </p:sp>
      <p:sp>
        <p:nvSpPr>
          <p:cNvPr id="2" name="Title 1"/>
          <p:cNvSpPr>
            <a:spLocks noGrp="1"/>
          </p:cNvSpPr>
          <p:nvPr>
            <p:ph type="title"/>
          </p:nvPr>
        </p:nvSpPr>
        <p:spPr/>
        <p:txBody>
          <a:bodyPr/>
          <a:lstStyle/>
          <a:p>
            <a:r>
              <a:rPr lang="en-CA" dirty="0" smtClean="0"/>
              <a:t>Transportation</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32</a:t>
            </a:fld>
            <a:endParaRPr lang="en-CA"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normAutofit/>
          </a:bodyPr>
          <a:lstStyle/>
          <a:p>
            <a:pPr>
              <a:buNone/>
            </a:pPr>
            <a:r>
              <a:rPr lang="en-CA" dirty="0" smtClean="0"/>
              <a:t>Option A: Business case </a:t>
            </a:r>
            <a:r>
              <a:rPr lang="en-CA" dirty="0"/>
              <a:t> </a:t>
            </a:r>
            <a:r>
              <a:rPr lang="en-CA" dirty="0" smtClean="0"/>
              <a:t>to be developed in order to apply for Ministry funding. </a:t>
            </a:r>
            <a:r>
              <a:rPr lang="en-CA" dirty="0"/>
              <a:t>R</a:t>
            </a:r>
            <a:r>
              <a:rPr lang="en-CA" dirty="0" smtClean="0"/>
              <a:t>enovations for St. </a:t>
            </a:r>
            <a:r>
              <a:rPr lang="en-CA" dirty="0"/>
              <a:t>P</a:t>
            </a:r>
            <a:r>
              <a:rPr lang="en-CA" dirty="0" smtClean="0"/>
              <a:t>aul from building sales and reserves.</a:t>
            </a:r>
          </a:p>
          <a:p>
            <a:pPr>
              <a:buNone/>
            </a:pPr>
            <a:r>
              <a:rPr lang="en-CA" dirty="0" smtClean="0"/>
              <a:t>Option B: Business case  to be developed in order to apply for Ministry funding for OHS addition and St. Paul gym. </a:t>
            </a:r>
            <a:r>
              <a:rPr lang="en-CA" dirty="0"/>
              <a:t>R</a:t>
            </a:r>
            <a:r>
              <a:rPr lang="en-CA" dirty="0" smtClean="0"/>
              <a:t>enovations for 383 Birch from building sales and reserves.</a:t>
            </a:r>
          </a:p>
          <a:p>
            <a:endParaRPr lang="en-CA" dirty="0"/>
          </a:p>
        </p:txBody>
      </p:sp>
      <p:sp>
        <p:nvSpPr>
          <p:cNvPr id="2" name="Title 1"/>
          <p:cNvSpPr>
            <a:spLocks noGrp="1"/>
          </p:cNvSpPr>
          <p:nvPr>
            <p:ph type="title"/>
          </p:nvPr>
        </p:nvSpPr>
        <p:spPr/>
        <p:txBody>
          <a:bodyPr/>
          <a:lstStyle/>
          <a:p>
            <a:r>
              <a:rPr lang="en-CA" dirty="0" smtClean="0"/>
              <a:t>Capital Investment</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33</a:t>
            </a:fld>
            <a:endParaRPr lang="en-CA"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CA" dirty="0" smtClean="0"/>
              <a:t>Option C: Business case  to be developed in order to apply for Ministry funding for gym, renovations for 383 Birch from building sales and reserves.</a:t>
            </a:r>
          </a:p>
          <a:p>
            <a:pPr>
              <a:buNone/>
            </a:pPr>
            <a:r>
              <a:rPr lang="en-CA" dirty="0" smtClean="0"/>
              <a:t>Option D: Business case  to be developed in order to apply for St. Paul extension. Renovations for 383 Birch from building sales and reserves.</a:t>
            </a:r>
          </a:p>
          <a:p>
            <a:pPr>
              <a:buNone/>
            </a:pPr>
            <a:r>
              <a:rPr lang="en-CA" dirty="0" smtClean="0"/>
              <a:t>Option E: Minimal renovations</a:t>
            </a:r>
          </a:p>
          <a:p>
            <a:pPr>
              <a:buNone/>
            </a:pPr>
            <a:r>
              <a:rPr lang="en-CA" dirty="0" smtClean="0"/>
              <a:t>Option F: TBD</a:t>
            </a:r>
          </a:p>
          <a:p>
            <a:pPr>
              <a:buNone/>
            </a:pPr>
            <a:endParaRPr lang="en-CA" dirty="0" smtClean="0"/>
          </a:p>
          <a:p>
            <a:endParaRPr lang="en-CA" dirty="0"/>
          </a:p>
        </p:txBody>
      </p:sp>
      <p:sp>
        <p:nvSpPr>
          <p:cNvPr id="2" name="Title 1"/>
          <p:cNvSpPr>
            <a:spLocks noGrp="1"/>
          </p:cNvSpPr>
          <p:nvPr>
            <p:ph type="title"/>
          </p:nvPr>
        </p:nvSpPr>
        <p:spPr/>
        <p:txBody>
          <a:bodyPr/>
          <a:lstStyle/>
          <a:p>
            <a:r>
              <a:rPr lang="en-CA" dirty="0" smtClean="0"/>
              <a:t>Capital Investment</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34</a:t>
            </a:fld>
            <a:endParaRPr lang="en-CA"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CA" dirty="0" smtClean="0"/>
              <a:t>	A meeting was held on Friday, January 8th with Timmins City Council to share relevant information and seek possible interest in using of underutilized space.</a:t>
            </a:r>
            <a:endParaRPr lang="en-CA" dirty="0"/>
          </a:p>
        </p:txBody>
      </p:sp>
      <p:sp>
        <p:nvSpPr>
          <p:cNvPr id="2" name="Title 1"/>
          <p:cNvSpPr>
            <a:spLocks noGrp="1"/>
          </p:cNvSpPr>
          <p:nvPr>
            <p:ph type="title"/>
          </p:nvPr>
        </p:nvSpPr>
        <p:spPr/>
        <p:txBody>
          <a:bodyPr/>
          <a:lstStyle/>
          <a:p>
            <a:r>
              <a:rPr lang="en-CA" dirty="0" smtClean="0"/>
              <a:t>Municipal Input</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35</a:t>
            </a:fld>
            <a:endParaRPr lang="en-CA"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The SIP is expected to include data for each of</a:t>
            </a:r>
          </a:p>
          <a:p>
            <a:pPr>
              <a:buNone/>
            </a:pPr>
            <a:r>
              <a:rPr lang="en-US" dirty="0" smtClean="0"/>
              <a:t>the following two considerations about the </a:t>
            </a:r>
          </a:p>
          <a:p>
            <a:pPr>
              <a:buNone/>
            </a:pPr>
            <a:r>
              <a:rPr lang="en-US" dirty="0" smtClean="0"/>
              <a:t>school(s) under review: </a:t>
            </a:r>
            <a:endParaRPr lang="en-CA" dirty="0" smtClean="0"/>
          </a:p>
          <a:p>
            <a:pPr lvl="3"/>
            <a:r>
              <a:rPr lang="en-US" sz="2800" dirty="0" smtClean="0"/>
              <a:t>value to the student; and </a:t>
            </a:r>
            <a:endParaRPr lang="en-CA" sz="2800" dirty="0" smtClean="0"/>
          </a:p>
          <a:p>
            <a:pPr lvl="3"/>
            <a:r>
              <a:rPr lang="en-US" sz="2800" dirty="0" smtClean="0"/>
              <a:t>value to the school board.</a:t>
            </a:r>
            <a:endParaRPr lang="en-CA" sz="2800" dirty="0" smtClean="0"/>
          </a:p>
          <a:p>
            <a:pPr>
              <a:buNone/>
            </a:pPr>
            <a:r>
              <a:rPr lang="en-US" dirty="0" smtClean="0"/>
              <a:t> </a:t>
            </a:r>
            <a:endParaRPr lang="en-CA" dirty="0" smtClean="0"/>
          </a:p>
          <a:p>
            <a:pPr>
              <a:buNone/>
            </a:pPr>
            <a:r>
              <a:rPr lang="en-US" dirty="0" smtClean="0"/>
              <a:t>A SIP will be completed by school board staff </a:t>
            </a:r>
          </a:p>
          <a:p>
            <a:pPr>
              <a:buNone/>
            </a:pPr>
            <a:r>
              <a:rPr lang="en-US" dirty="0" smtClean="0"/>
              <a:t>for each of the schools under review. </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36</a:t>
            </a:fld>
            <a:endParaRPr lang="en-CA" dirty="0"/>
          </a:p>
        </p:txBody>
      </p:sp>
      <p:sp>
        <p:nvSpPr>
          <p:cNvPr id="4" name="Title 3"/>
          <p:cNvSpPr>
            <a:spLocks noGrp="1"/>
          </p:cNvSpPr>
          <p:nvPr>
            <p:ph type="title"/>
          </p:nvPr>
        </p:nvSpPr>
        <p:spPr/>
        <p:txBody>
          <a:bodyPr/>
          <a:lstStyle/>
          <a:p>
            <a:r>
              <a:rPr lang="en-CA" dirty="0" smtClean="0"/>
              <a:t>School Information Profiles</a:t>
            </a:r>
            <a:endParaRPr lang="en-CA"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US" dirty="0" smtClean="0"/>
              <a:t>Includes:</a:t>
            </a:r>
          </a:p>
          <a:p>
            <a:pPr lvl="0"/>
            <a:r>
              <a:rPr lang="en-US" dirty="0" smtClean="0"/>
              <a:t>Facility Profile</a:t>
            </a:r>
          </a:p>
          <a:p>
            <a:r>
              <a:rPr lang="en-US" dirty="0" smtClean="0"/>
              <a:t>Instructional Profile </a:t>
            </a:r>
          </a:p>
          <a:p>
            <a:r>
              <a:rPr lang="en-US" dirty="0" smtClean="0"/>
              <a:t>Other School Use Profile</a:t>
            </a:r>
            <a:endParaRPr lang="en-CA" dirty="0" smtClean="0"/>
          </a:p>
          <a:p>
            <a:pPr lvl="0"/>
            <a:endParaRPr lang="en-CA" dirty="0" smtClean="0"/>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37</a:t>
            </a:fld>
            <a:endParaRPr lang="en-CA" dirty="0"/>
          </a:p>
        </p:txBody>
      </p:sp>
      <p:sp>
        <p:nvSpPr>
          <p:cNvPr id="4" name="Title 3"/>
          <p:cNvSpPr>
            <a:spLocks noGrp="1"/>
          </p:cNvSpPr>
          <p:nvPr>
            <p:ph type="title"/>
          </p:nvPr>
        </p:nvSpPr>
        <p:spPr/>
        <p:txBody>
          <a:bodyPr/>
          <a:lstStyle/>
          <a:p>
            <a:r>
              <a:rPr lang="en-CA" dirty="0" smtClean="0"/>
              <a:t>School Information Profiles</a:t>
            </a:r>
            <a:endParaRPr lang="en-CA"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400600"/>
          </a:xfrm>
        </p:spPr>
        <p:txBody>
          <a:bodyPr>
            <a:normAutofit/>
          </a:bodyPr>
          <a:lstStyle/>
          <a:p>
            <a:pPr>
              <a:buNone/>
            </a:pPr>
            <a:r>
              <a:rPr lang="en-CA" dirty="0" smtClean="0"/>
              <a:t> For process:</a:t>
            </a:r>
          </a:p>
          <a:p>
            <a:pPr marL="514350" indent="-514350">
              <a:buAutoNum type="arabicPeriod"/>
            </a:pPr>
            <a:r>
              <a:rPr lang="en-CA" dirty="0" smtClean="0"/>
              <a:t>Approve revised PAR Policy at first reading – September 30th</a:t>
            </a:r>
          </a:p>
          <a:p>
            <a:pPr marL="514350" indent="-514350">
              <a:buAutoNum type="arabicPeriod"/>
            </a:pPr>
            <a:r>
              <a:rPr lang="en-CA" dirty="0" smtClean="0"/>
              <a:t>Policy consultation through website/survey –October</a:t>
            </a:r>
          </a:p>
          <a:p>
            <a:pPr marL="514350" indent="-514350">
              <a:buFont typeface="Arial" pitchFamily="34" charset="0"/>
              <a:buAutoNum type="arabicPeriod"/>
            </a:pPr>
            <a:r>
              <a:rPr lang="en-CA" dirty="0" smtClean="0"/>
              <a:t>Collection of  Long-term Capital planning information – October, November</a:t>
            </a:r>
          </a:p>
          <a:p>
            <a:pPr marL="514350" indent="-514350">
              <a:buNone/>
            </a:pPr>
            <a:endParaRPr lang="en-CA" dirty="0" smtClean="0"/>
          </a:p>
          <a:p>
            <a:pPr marL="514350" indent="-514350">
              <a:buAutoNum type="arabicPeriod"/>
            </a:pPr>
            <a:endParaRPr lang="en-CA" dirty="0" smtClean="0"/>
          </a:p>
          <a:p>
            <a:pPr marL="514350" indent="-514350">
              <a:buNone/>
            </a:pPr>
            <a:endParaRPr lang="en-CA" dirty="0"/>
          </a:p>
        </p:txBody>
      </p:sp>
      <p:sp>
        <p:nvSpPr>
          <p:cNvPr id="2" name="Title 1"/>
          <p:cNvSpPr>
            <a:spLocks noGrp="1"/>
          </p:cNvSpPr>
          <p:nvPr>
            <p:ph type="title"/>
          </p:nvPr>
        </p:nvSpPr>
        <p:spPr/>
        <p:txBody>
          <a:bodyPr/>
          <a:lstStyle/>
          <a:p>
            <a:r>
              <a:rPr lang="en-CA" dirty="0" smtClean="0"/>
              <a:t>Timelines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38</a:t>
            </a:fld>
            <a:endParaRPr lang="en-CA"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startAt="4"/>
            </a:pPr>
            <a:r>
              <a:rPr lang="en-CA" dirty="0" smtClean="0"/>
              <a:t>Approve revised PAR Policy at second and third  reading – October 28</a:t>
            </a:r>
            <a:r>
              <a:rPr lang="en-CA" baseline="30000" dirty="0" smtClean="0"/>
              <a:t>th</a:t>
            </a:r>
            <a:endParaRPr lang="en-CA" dirty="0" smtClean="0"/>
          </a:p>
          <a:p>
            <a:pPr marL="514350" indent="-514350">
              <a:buFont typeface="+mj-lt"/>
              <a:buAutoNum type="arabicPeriod" startAt="4"/>
            </a:pPr>
            <a:r>
              <a:rPr lang="en-CA" dirty="0" smtClean="0"/>
              <a:t>Presentation of  Long-term Capital planning information - October 28</a:t>
            </a:r>
            <a:r>
              <a:rPr lang="en-CA" baseline="30000" dirty="0" smtClean="0"/>
              <a:t>th</a:t>
            </a:r>
            <a:r>
              <a:rPr lang="en-CA" dirty="0" smtClean="0"/>
              <a:t> </a:t>
            </a:r>
          </a:p>
          <a:p>
            <a:pPr marL="514350" indent="-514350">
              <a:buFont typeface="+mj-lt"/>
              <a:buAutoNum type="arabicPeriod" startAt="4"/>
            </a:pPr>
            <a:r>
              <a:rPr lang="en-CA" dirty="0" smtClean="0"/>
              <a:t>Pass Motion to commence PAR in Timmins</a:t>
            </a:r>
          </a:p>
          <a:p>
            <a:pPr marL="514350" indent="-514350">
              <a:buNone/>
            </a:pPr>
            <a:endParaRPr lang="en-CA" dirty="0" smtClean="0"/>
          </a:p>
          <a:p>
            <a:endParaRPr lang="en-CA" dirty="0"/>
          </a:p>
        </p:txBody>
      </p:sp>
      <p:sp>
        <p:nvSpPr>
          <p:cNvPr id="3" name="Title 2"/>
          <p:cNvSpPr>
            <a:spLocks noGrp="1"/>
          </p:cNvSpPr>
          <p:nvPr>
            <p:ph type="title"/>
          </p:nvPr>
        </p:nvSpPr>
        <p:spPr/>
        <p:txBody>
          <a:bodyPr/>
          <a:lstStyle/>
          <a:p>
            <a:r>
              <a:rPr lang="en-CA" dirty="0" smtClean="0"/>
              <a:t>Timelines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39</a:t>
            </a:fld>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CA" b="1" dirty="0" smtClean="0"/>
              <a:t>Catholic Education Centre (Board Office)</a:t>
            </a:r>
          </a:p>
          <a:p>
            <a:r>
              <a:rPr lang="en-CA" dirty="0" smtClean="0"/>
              <a:t>Glenn Sheculski, Director of Education – Chair of the PAR</a:t>
            </a:r>
          </a:p>
          <a:p>
            <a:r>
              <a:rPr lang="en-CA" dirty="0" smtClean="0"/>
              <a:t>Andrew Marks, Community Relations Officer – Secretary</a:t>
            </a:r>
          </a:p>
          <a:p>
            <a:r>
              <a:rPr lang="en-CA" dirty="0" smtClean="0"/>
              <a:t>Erika Adam, Manager of Finance</a:t>
            </a:r>
          </a:p>
          <a:p>
            <a:r>
              <a:rPr lang="en-CA" dirty="0" smtClean="0"/>
              <a:t>Dave Horton, Manager of Plant</a:t>
            </a:r>
          </a:p>
          <a:p>
            <a:r>
              <a:rPr lang="en-CA" dirty="0" smtClean="0"/>
              <a:t>Colleen Landers, Trustee – Ad Hoc</a:t>
            </a:r>
          </a:p>
          <a:p>
            <a:r>
              <a:rPr lang="en-CA" dirty="0" smtClean="0"/>
              <a:t>Fred Salvador, Trustee – Ad Hoc</a:t>
            </a:r>
          </a:p>
          <a:p>
            <a:r>
              <a:rPr lang="en-CA" dirty="0" smtClean="0"/>
              <a:t>Ron MacInnis, Alternate Trustee – Ad Hoc</a:t>
            </a:r>
          </a:p>
          <a:p>
            <a:pPr>
              <a:buNone/>
            </a:pP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4</a:t>
            </a:fld>
            <a:endParaRPr lang="en-CA" dirty="0"/>
          </a:p>
        </p:txBody>
      </p:sp>
      <p:sp>
        <p:nvSpPr>
          <p:cNvPr id="4" name="Title 3"/>
          <p:cNvSpPr>
            <a:spLocks noGrp="1"/>
          </p:cNvSpPr>
          <p:nvPr>
            <p:ph type="title"/>
          </p:nvPr>
        </p:nvSpPr>
        <p:spPr/>
        <p:txBody>
          <a:bodyPr>
            <a:normAutofit fontScale="90000"/>
          </a:bodyPr>
          <a:lstStyle/>
          <a:p>
            <a:r>
              <a:rPr lang="en-CA" dirty="0" smtClean="0"/>
              <a:t>Accommodation Review Committee </a:t>
            </a:r>
            <a:endParaRPr lang="en-CA"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startAt="7"/>
            </a:pPr>
            <a:r>
              <a:rPr lang="en-CA" dirty="0" smtClean="0"/>
              <a:t>Meet with Timmins City Council – January</a:t>
            </a:r>
          </a:p>
          <a:p>
            <a:pPr marL="514350" indent="-514350">
              <a:buFont typeface="+mj-lt"/>
              <a:buAutoNum type="arabicPeriod" startAt="7"/>
            </a:pPr>
            <a:r>
              <a:rPr lang="en-CA" dirty="0" smtClean="0"/>
              <a:t>Create ARC Committee with Representatives from all schools - January</a:t>
            </a:r>
          </a:p>
          <a:p>
            <a:pPr marL="514350" indent="-514350">
              <a:buFont typeface="+mj-lt"/>
              <a:buAutoNum type="arabicPeriod" startAt="7"/>
            </a:pPr>
            <a:r>
              <a:rPr lang="en-CA" dirty="0" smtClean="0"/>
              <a:t>Public Consultation Meetings from January to March</a:t>
            </a:r>
          </a:p>
          <a:p>
            <a:pPr marL="514350" indent="-514350">
              <a:buFont typeface="+mj-lt"/>
              <a:buAutoNum type="arabicPeriod" startAt="7"/>
            </a:pPr>
            <a:r>
              <a:rPr lang="en-CA" dirty="0" smtClean="0"/>
              <a:t>Board Public Consultation meeting – April </a:t>
            </a:r>
          </a:p>
          <a:p>
            <a:pPr marL="514350" indent="-514350">
              <a:buFont typeface="+mj-lt"/>
              <a:buAutoNum type="arabicPeriod" startAt="7"/>
            </a:pPr>
            <a:r>
              <a:rPr lang="en-CA" dirty="0" smtClean="0"/>
              <a:t>Board Decision as to option and timeline  </a:t>
            </a:r>
          </a:p>
          <a:p>
            <a:endParaRPr lang="en-CA" dirty="0"/>
          </a:p>
        </p:txBody>
      </p:sp>
      <p:sp>
        <p:nvSpPr>
          <p:cNvPr id="3" name="Title 2"/>
          <p:cNvSpPr>
            <a:spLocks noGrp="1"/>
          </p:cNvSpPr>
          <p:nvPr>
            <p:ph type="title"/>
          </p:nvPr>
        </p:nvSpPr>
        <p:spPr/>
        <p:txBody>
          <a:bodyPr/>
          <a:lstStyle/>
          <a:p>
            <a:r>
              <a:rPr lang="en-CA" dirty="0" smtClean="0"/>
              <a:t>Timelines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40</a:t>
            </a:fld>
            <a:endParaRPr lang="en-CA"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916832"/>
            <a:ext cx="8229600" cy="4680520"/>
          </a:xfrm>
        </p:spPr>
        <p:txBody>
          <a:bodyPr>
            <a:normAutofit fontScale="32500" lnSpcReduction="20000"/>
          </a:bodyPr>
          <a:lstStyle/>
          <a:p>
            <a:pPr lvl="2" defTabSz="914400" eaLnBrk="0" fontAlgn="base" hangingPunct="0">
              <a:lnSpc>
                <a:spcPct val="150000"/>
              </a:lnSpc>
              <a:spcBef>
                <a:spcPct val="0"/>
              </a:spcBef>
              <a:spcAft>
                <a:spcPct val="0"/>
              </a:spcAft>
              <a:buClr>
                <a:schemeClr val="accent1"/>
              </a:buClr>
              <a:buFontTx/>
              <a:buChar char="•"/>
            </a:pPr>
            <a:r>
              <a:rPr lang="en-US" sz="6200" dirty="0" smtClean="0">
                <a:ea typeface="Times New Roman" pitchFamily="18" charset="0"/>
                <a:cs typeface="Arial" pitchFamily="34" charset="0"/>
              </a:rPr>
              <a:t>Only adults (voting age) will be permitted to address the ARC or ask questions;</a:t>
            </a:r>
            <a:endParaRPr lang="en-US" sz="6200" dirty="0" smtClean="0">
              <a:cs typeface="Arial" pitchFamily="34" charset="0"/>
            </a:endParaRPr>
          </a:p>
          <a:p>
            <a:pPr lvl="2" defTabSz="914400" eaLnBrk="0" fontAlgn="base" hangingPunct="0">
              <a:lnSpc>
                <a:spcPct val="150000"/>
              </a:lnSpc>
              <a:spcBef>
                <a:spcPct val="0"/>
              </a:spcBef>
              <a:spcAft>
                <a:spcPct val="0"/>
              </a:spcAft>
              <a:buClr>
                <a:schemeClr val="accent1"/>
              </a:buClr>
              <a:buFontTx/>
              <a:buChar char="•"/>
            </a:pPr>
            <a:r>
              <a:rPr lang="en-US" sz="6200" dirty="0" smtClean="0">
                <a:ea typeface="Times New Roman" pitchFamily="18" charset="0"/>
                <a:cs typeface="Arial" pitchFamily="34" charset="0"/>
              </a:rPr>
              <a:t>Audience members will be given </a:t>
            </a:r>
            <a:r>
              <a:rPr lang="en-US" sz="6200" u="sng" dirty="0" smtClean="0">
                <a:ea typeface="Times New Roman" pitchFamily="18" charset="0"/>
                <a:cs typeface="Arial" pitchFamily="34" charset="0"/>
              </a:rPr>
              <a:t>two </a:t>
            </a:r>
            <a:r>
              <a:rPr lang="en-US" sz="6200" dirty="0" smtClean="0">
                <a:ea typeface="Times New Roman" pitchFamily="18" charset="0"/>
                <a:cs typeface="Arial" pitchFamily="34" charset="0"/>
              </a:rPr>
              <a:t>occasions to address the committee or ask questions in any one evening;</a:t>
            </a:r>
            <a:endParaRPr lang="en-US" sz="6200" dirty="0" smtClean="0">
              <a:cs typeface="Arial" pitchFamily="34" charset="0"/>
            </a:endParaRPr>
          </a:p>
          <a:p>
            <a:pPr lvl="2" defTabSz="914400" eaLnBrk="0" fontAlgn="base" hangingPunct="0">
              <a:lnSpc>
                <a:spcPct val="150000"/>
              </a:lnSpc>
              <a:spcBef>
                <a:spcPct val="0"/>
              </a:spcBef>
              <a:spcAft>
                <a:spcPct val="0"/>
              </a:spcAft>
              <a:buClr>
                <a:schemeClr val="accent1"/>
              </a:buClr>
              <a:buFontTx/>
              <a:buChar char="•"/>
            </a:pPr>
            <a:r>
              <a:rPr lang="en-US" sz="6200" dirty="0" smtClean="0">
                <a:ea typeface="Times New Roman" pitchFamily="18" charset="0"/>
                <a:cs typeface="Arial" pitchFamily="34" charset="0"/>
              </a:rPr>
              <a:t>Speakers addressing the ARC will identify themselves and their relationship to the process.  They will have registered their attendance prior to asking their question;</a:t>
            </a:r>
          </a:p>
          <a:p>
            <a:pPr lvl="2" defTabSz="914400" eaLnBrk="0" fontAlgn="base" hangingPunct="0">
              <a:lnSpc>
                <a:spcPct val="150000"/>
              </a:lnSpc>
              <a:spcBef>
                <a:spcPct val="0"/>
              </a:spcBef>
              <a:spcAft>
                <a:spcPct val="0"/>
              </a:spcAft>
              <a:buClr>
                <a:schemeClr val="accent1"/>
              </a:buClr>
              <a:buFont typeface="Arial" pitchFamily="34" charset="0"/>
              <a:buChar char="•"/>
            </a:pPr>
            <a:r>
              <a:rPr lang="en-US" sz="6200" dirty="0" smtClean="0">
                <a:ea typeface="Times New Roman" pitchFamily="18" charset="0"/>
                <a:cs typeface="Arial" pitchFamily="34" charset="0"/>
              </a:rPr>
              <a:t>Questions or comments will not extend beyond two minutes.</a:t>
            </a:r>
            <a:r>
              <a:rPr lang="en-US" sz="6200" dirty="0" smtClean="0">
                <a:cs typeface="Arial" pitchFamily="34" charset="0"/>
              </a:rPr>
              <a:t> </a:t>
            </a: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41</a:t>
            </a:fld>
            <a:endParaRPr lang="en-CA" dirty="0"/>
          </a:p>
        </p:txBody>
      </p:sp>
      <p:sp>
        <p:nvSpPr>
          <p:cNvPr id="4" name="Title 3"/>
          <p:cNvSpPr>
            <a:spLocks noGrp="1"/>
          </p:cNvSpPr>
          <p:nvPr>
            <p:ph type="title"/>
          </p:nvPr>
        </p:nvSpPr>
        <p:spPr>
          <a:xfrm>
            <a:off x="457200" y="476672"/>
            <a:ext cx="8229600" cy="1296144"/>
          </a:xfrm>
        </p:spPr>
        <p:txBody>
          <a:bodyPr>
            <a:normAutofit fontScale="90000"/>
          </a:bodyPr>
          <a:lstStyle/>
          <a:p>
            <a:pPr lvl="0"/>
            <a:r>
              <a:rPr lang="en-US" sz="4400" b="0"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Community Input/Questions</a:t>
            </a:r>
            <a:r>
              <a:rPr lang="en-US" sz="4400" dirty="0" smtClean="0">
                <a:solidFill>
                  <a:schemeClr val="tx1"/>
                </a:solidFill>
                <a:effectLst/>
                <a:latin typeface="Arial" pitchFamily="34" charset="0"/>
                <a:ea typeface="Times New Roman" pitchFamily="18" charset="0"/>
                <a:cs typeface="Arial" pitchFamily="34" charset="0"/>
              </a:rPr>
              <a:t/>
            </a:r>
            <a:br>
              <a:rPr lang="en-US" sz="4400" dirty="0" smtClean="0">
                <a:solidFill>
                  <a:schemeClr val="tx1"/>
                </a:solidFill>
                <a:effectLst/>
                <a:latin typeface="Arial" pitchFamily="34" charset="0"/>
                <a:ea typeface="Times New Roman" pitchFamily="18" charset="0"/>
                <a:cs typeface="Arial" pitchFamily="34" charset="0"/>
              </a:rPr>
            </a:br>
            <a:endParaRPr lang="en-CA"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CA" dirty="0"/>
          </a:p>
        </p:txBody>
      </p:sp>
      <p:sp>
        <p:nvSpPr>
          <p:cNvPr id="3" name="Title 2"/>
          <p:cNvSpPr>
            <a:spLocks noGrp="1"/>
          </p:cNvSpPr>
          <p:nvPr>
            <p:ph type="title"/>
          </p:nvPr>
        </p:nvSpPr>
        <p:spPr/>
        <p:txBody>
          <a:bodyPr/>
          <a:lstStyle/>
          <a:p>
            <a:r>
              <a:rPr lang="en-CA" dirty="0" smtClean="0"/>
              <a:t>Questions?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42</a:t>
            </a:fld>
            <a:endParaRPr lang="en-CA"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lvl="0" indent="0" eaLnBrk="0" fontAlgn="base" hangingPunct="0">
              <a:spcBef>
                <a:spcPct val="0"/>
              </a:spcBef>
              <a:spcAft>
                <a:spcPct val="0"/>
              </a:spcAft>
              <a:buClrTx/>
              <a:buSzTx/>
              <a:buNone/>
              <a:tabLst>
                <a:tab pos="0" algn="l"/>
              </a:tabLst>
            </a:pPr>
            <a:r>
              <a:rPr lang="en-US" sz="2400" dirty="0" smtClean="0">
                <a:ea typeface="Times New Roman" pitchFamily="18" charset="0"/>
                <a:cs typeface="Arial" pitchFamily="34" charset="0"/>
              </a:rPr>
              <a:t>All meetings are to provide the community with opportunities for input:</a:t>
            </a:r>
          </a:p>
          <a:p>
            <a:pPr marL="0" lvl="0" indent="0" eaLnBrk="0" fontAlgn="base" hangingPunct="0">
              <a:spcBef>
                <a:spcPct val="0"/>
              </a:spcBef>
              <a:spcAft>
                <a:spcPct val="0"/>
              </a:spcAft>
              <a:buClrTx/>
              <a:buSzTx/>
              <a:buNone/>
              <a:tabLst>
                <a:tab pos="0" algn="l"/>
              </a:tabLst>
            </a:pPr>
            <a:endParaRPr lang="en-US" sz="2400" dirty="0" smtClean="0">
              <a:cs typeface="Arial" pitchFamily="34" charset="0"/>
            </a:endParaRPr>
          </a:p>
          <a:p>
            <a:pPr lvl="2" defTabSz="914400" eaLnBrk="0" fontAlgn="base" hangingPunct="0">
              <a:lnSpc>
                <a:spcPct val="150000"/>
              </a:lnSpc>
              <a:spcBef>
                <a:spcPct val="0"/>
              </a:spcBef>
              <a:spcAft>
                <a:spcPct val="0"/>
              </a:spcAft>
              <a:buClr>
                <a:schemeClr val="accent1"/>
              </a:buClr>
              <a:buFontTx/>
              <a:buChar char="•"/>
              <a:tabLst>
                <a:tab pos="0" algn="l"/>
              </a:tabLst>
            </a:pPr>
            <a:r>
              <a:rPr lang="en-US" sz="2400" dirty="0" smtClean="0">
                <a:ea typeface="Times New Roman" pitchFamily="18" charset="0"/>
                <a:cs typeface="Arial" pitchFamily="34" charset="0"/>
              </a:rPr>
              <a:t>2</a:t>
            </a:r>
            <a:r>
              <a:rPr lang="en-US" sz="2400" baseline="30000" dirty="0" smtClean="0">
                <a:ea typeface="Times New Roman" pitchFamily="18" charset="0"/>
                <a:cs typeface="Arial" pitchFamily="34" charset="0"/>
              </a:rPr>
              <a:t>nd</a:t>
            </a:r>
            <a:r>
              <a:rPr lang="en-US" sz="2400" dirty="0" smtClean="0">
                <a:ea typeface="Times New Roman" pitchFamily="18" charset="0"/>
                <a:cs typeface="Arial" pitchFamily="34" charset="0"/>
              </a:rPr>
              <a:t> Public Meeting – Tuesday, February 9</a:t>
            </a:r>
            <a:r>
              <a:rPr lang="en-US" sz="2400" baseline="30000" dirty="0" smtClean="0">
                <a:ea typeface="Times New Roman" pitchFamily="18" charset="0"/>
                <a:cs typeface="Arial" pitchFamily="34" charset="0"/>
              </a:rPr>
              <a:t>th</a:t>
            </a:r>
            <a:r>
              <a:rPr lang="en-US" sz="2400" dirty="0" smtClean="0">
                <a:ea typeface="Times New Roman" pitchFamily="18" charset="0"/>
                <a:cs typeface="Arial" pitchFamily="34" charset="0"/>
              </a:rPr>
              <a:t>, 2016</a:t>
            </a:r>
            <a:endParaRPr lang="en-US" sz="2400" dirty="0" smtClean="0">
              <a:cs typeface="Arial" pitchFamily="34" charset="0"/>
            </a:endParaRPr>
          </a:p>
          <a:p>
            <a:pPr lvl="3" defTabSz="914400" eaLnBrk="0" fontAlgn="base" hangingPunct="0">
              <a:lnSpc>
                <a:spcPct val="150000"/>
              </a:lnSpc>
              <a:spcBef>
                <a:spcPct val="0"/>
              </a:spcBef>
              <a:spcAft>
                <a:spcPct val="0"/>
              </a:spcAft>
              <a:buClr>
                <a:schemeClr val="accent1"/>
              </a:buClr>
              <a:buNone/>
              <a:tabLst>
                <a:tab pos="0" algn="l"/>
              </a:tabLst>
            </a:pPr>
            <a:r>
              <a:rPr lang="en-US" sz="2400" dirty="0" smtClean="0">
                <a:ea typeface="Times New Roman" pitchFamily="18" charset="0"/>
                <a:cs typeface="Arial" pitchFamily="34" charset="0"/>
              </a:rPr>
              <a:t>Presentation of School Information Profiles</a:t>
            </a:r>
            <a:endParaRPr lang="en-US" sz="2400" dirty="0" smtClean="0">
              <a:cs typeface="Arial" pitchFamily="34" charset="0"/>
            </a:endParaRPr>
          </a:p>
          <a:p>
            <a:pPr lvl="2" defTabSz="914400" eaLnBrk="0" fontAlgn="base" hangingPunct="0">
              <a:lnSpc>
                <a:spcPct val="150000"/>
              </a:lnSpc>
              <a:spcBef>
                <a:spcPct val="0"/>
              </a:spcBef>
              <a:spcAft>
                <a:spcPct val="0"/>
              </a:spcAft>
              <a:buClr>
                <a:schemeClr val="accent1"/>
              </a:buClr>
              <a:buFontTx/>
              <a:buChar char="•"/>
              <a:tabLst>
                <a:tab pos="0" algn="l"/>
              </a:tabLst>
            </a:pPr>
            <a:r>
              <a:rPr lang="en-US" sz="2400" dirty="0" smtClean="0">
                <a:ea typeface="Times New Roman" pitchFamily="18" charset="0"/>
                <a:cs typeface="Arial" pitchFamily="34" charset="0"/>
              </a:rPr>
              <a:t>3</a:t>
            </a:r>
            <a:r>
              <a:rPr lang="en-US" sz="2400" baseline="30000" dirty="0" smtClean="0">
                <a:ea typeface="Times New Roman" pitchFamily="18" charset="0"/>
                <a:cs typeface="Arial" pitchFamily="34" charset="0"/>
              </a:rPr>
              <a:t>rd</a:t>
            </a:r>
            <a:r>
              <a:rPr lang="en-US" sz="2400" dirty="0" smtClean="0">
                <a:ea typeface="Times New Roman" pitchFamily="18" charset="0"/>
                <a:cs typeface="Arial" pitchFamily="34" charset="0"/>
              </a:rPr>
              <a:t> Public Meeting – Tuesday, February 23</a:t>
            </a:r>
            <a:r>
              <a:rPr lang="en-US" sz="2400" baseline="30000" dirty="0" smtClean="0">
                <a:ea typeface="Times New Roman" pitchFamily="18" charset="0"/>
                <a:cs typeface="Arial" pitchFamily="34" charset="0"/>
              </a:rPr>
              <a:t>rd</a:t>
            </a:r>
            <a:r>
              <a:rPr lang="en-US" sz="2400" dirty="0" smtClean="0">
                <a:ea typeface="Times New Roman" pitchFamily="18" charset="0"/>
                <a:cs typeface="Arial" pitchFamily="34" charset="0"/>
              </a:rPr>
              <a:t>, 2016</a:t>
            </a:r>
            <a:endParaRPr lang="en-US" sz="2400" dirty="0" smtClean="0">
              <a:cs typeface="Arial" pitchFamily="34" charset="0"/>
            </a:endParaRPr>
          </a:p>
          <a:p>
            <a:pPr lvl="3" defTabSz="914400" eaLnBrk="0" fontAlgn="base" hangingPunct="0">
              <a:lnSpc>
                <a:spcPct val="150000"/>
              </a:lnSpc>
              <a:spcBef>
                <a:spcPct val="0"/>
              </a:spcBef>
              <a:spcAft>
                <a:spcPct val="0"/>
              </a:spcAft>
              <a:buClr>
                <a:schemeClr val="accent1"/>
              </a:buClr>
              <a:buNone/>
              <a:tabLst>
                <a:tab pos="0" algn="l"/>
              </a:tabLst>
            </a:pPr>
            <a:r>
              <a:rPr lang="en-US" sz="2400" dirty="0" smtClean="0">
                <a:ea typeface="Times New Roman" pitchFamily="18" charset="0"/>
                <a:cs typeface="Arial" pitchFamily="34" charset="0"/>
              </a:rPr>
              <a:t>Review of the accommodation options</a:t>
            </a:r>
            <a:endParaRPr lang="en-US" sz="2400" dirty="0" smtClean="0">
              <a:cs typeface="Arial" pitchFamily="34" charset="0"/>
            </a:endParaRPr>
          </a:p>
          <a:p>
            <a:pPr lvl="2" defTabSz="914400" eaLnBrk="0" fontAlgn="base" hangingPunct="0">
              <a:lnSpc>
                <a:spcPct val="150000"/>
              </a:lnSpc>
              <a:spcBef>
                <a:spcPct val="0"/>
              </a:spcBef>
              <a:spcAft>
                <a:spcPct val="0"/>
              </a:spcAft>
              <a:buClr>
                <a:schemeClr val="accent1"/>
              </a:buClr>
              <a:buFontTx/>
              <a:buChar char="•"/>
              <a:tabLst>
                <a:tab pos="0" algn="l"/>
              </a:tabLst>
            </a:pPr>
            <a:r>
              <a:rPr lang="en-US" sz="2400" dirty="0" smtClean="0">
                <a:ea typeface="Times New Roman" pitchFamily="18" charset="0"/>
                <a:cs typeface="Arial" pitchFamily="34" charset="0"/>
              </a:rPr>
              <a:t>4</a:t>
            </a:r>
            <a:r>
              <a:rPr lang="en-US" sz="2400" baseline="30000" dirty="0" smtClean="0">
                <a:ea typeface="Times New Roman" pitchFamily="18" charset="0"/>
                <a:cs typeface="Arial" pitchFamily="34" charset="0"/>
              </a:rPr>
              <a:t>th</a:t>
            </a:r>
            <a:r>
              <a:rPr lang="en-US" sz="2400" dirty="0" smtClean="0">
                <a:ea typeface="Times New Roman" pitchFamily="18" charset="0"/>
                <a:cs typeface="Arial" pitchFamily="34" charset="0"/>
              </a:rPr>
              <a:t> Public meeting – Tuesday, March 8</a:t>
            </a:r>
            <a:r>
              <a:rPr lang="en-US" sz="2400" baseline="30000" dirty="0" smtClean="0">
                <a:ea typeface="Times New Roman" pitchFamily="18" charset="0"/>
                <a:cs typeface="Arial" pitchFamily="34" charset="0"/>
              </a:rPr>
              <a:t>th</a:t>
            </a:r>
            <a:r>
              <a:rPr lang="en-US" sz="2400" dirty="0" smtClean="0">
                <a:ea typeface="Times New Roman" pitchFamily="18" charset="0"/>
                <a:cs typeface="Arial" pitchFamily="34" charset="0"/>
              </a:rPr>
              <a:t>, 2016</a:t>
            </a:r>
            <a:endParaRPr lang="en-US" sz="2400" dirty="0" smtClean="0">
              <a:cs typeface="Arial" pitchFamily="34" charset="0"/>
            </a:endParaRPr>
          </a:p>
          <a:p>
            <a:pPr lvl="2" defTabSz="914400" eaLnBrk="0" fontAlgn="base" hangingPunct="0">
              <a:lnSpc>
                <a:spcPct val="150000"/>
              </a:lnSpc>
              <a:spcBef>
                <a:spcPct val="0"/>
              </a:spcBef>
              <a:spcAft>
                <a:spcPct val="0"/>
              </a:spcAft>
              <a:buClr>
                <a:schemeClr val="accent1"/>
              </a:buClr>
              <a:buNone/>
              <a:tabLst>
                <a:tab pos="0" algn="l"/>
              </a:tabLst>
            </a:pPr>
            <a:r>
              <a:rPr lang="en-US" sz="2400" dirty="0" smtClean="0">
                <a:ea typeface="Times New Roman" pitchFamily="18" charset="0"/>
                <a:cs typeface="Arial" pitchFamily="34" charset="0"/>
              </a:rPr>
              <a:t>    Preparation of recommendations to be presented to</a:t>
            </a:r>
          </a:p>
          <a:p>
            <a:pPr lvl="2" defTabSz="914400" eaLnBrk="0" fontAlgn="base" hangingPunct="0">
              <a:lnSpc>
                <a:spcPct val="150000"/>
              </a:lnSpc>
              <a:spcBef>
                <a:spcPct val="0"/>
              </a:spcBef>
              <a:spcAft>
                <a:spcPct val="0"/>
              </a:spcAft>
              <a:buClr>
                <a:schemeClr val="accent1"/>
              </a:buClr>
              <a:buNone/>
              <a:tabLst>
                <a:tab pos="0" algn="l"/>
              </a:tabLst>
            </a:pPr>
            <a:r>
              <a:rPr lang="en-US" sz="2400" dirty="0" smtClean="0">
                <a:ea typeface="Times New Roman" pitchFamily="18" charset="0"/>
                <a:cs typeface="Arial" pitchFamily="34" charset="0"/>
              </a:rPr>
              <a:t>    the Board</a:t>
            </a:r>
            <a:r>
              <a:rPr lang="en-US" sz="2400" dirty="0" smtClean="0">
                <a:cs typeface="Arial" pitchFamily="34" charset="0"/>
              </a:rPr>
              <a:t> </a:t>
            </a: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43</a:t>
            </a:fld>
            <a:endParaRPr lang="en-CA" dirty="0"/>
          </a:p>
        </p:txBody>
      </p:sp>
      <p:sp>
        <p:nvSpPr>
          <p:cNvPr id="4" name="Title 3"/>
          <p:cNvSpPr>
            <a:spLocks noGrp="1"/>
          </p:cNvSpPr>
          <p:nvPr>
            <p:ph type="title"/>
          </p:nvPr>
        </p:nvSpPr>
        <p:spPr/>
        <p:txBody>
          <a:bodyPr>
            <a:normAutofit fontScale="90000"/>
          </a:bodyPr>
          <a:lstStyle/>
          <a:p>
            <a:r>
              <a:rPr lang="en-CA" dirty="0" smtClean="0"/>
              <a:t>Date and Time of Future Meetings</a:t>
            </a:r>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CA" b="1" dirty="0" smtClean="0"/>
              <a:t>Sacred Heart School</a:t>
            </a:r>
          </a:p>
          <a:p>
            <a:r>
              <a:rPr lang="en-CA" dirty="0" smtClean="0"/>
              <a:t>Principal – Darren Berthier</a:t>
            </a:r>
          </a:p>
          <a:p>
            <a:r>
              <a:rPr lang="en-CA" dirty="0" smtClean="0"/>
              <a:t>Teacher – Angela Baker</a:t>
            </a:r>
          </a:p>
          <a:p>
            <a:r>
              <a:rPr lang="en-CA" dirty="0" smtClean="0"/>
              <a:t>Support Staff - </a:t>
            </a:r>
          </a:p>
          <a:p>
            <a:r>
              <a:rPr lang="en-CA" dirty="0" smtClean="0"/>
              <a:t>Parent – Marc Dupont</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5</a:t>
            </a:fld>
            <a:endParaRPr lang="en-CA" dirty="0"/>
          </a:p>
        </p:txBody>
      </p:sp>
      <p:sp>
        <p:nvSpPr>
          <p:cNvPr id="4" name="Title 3"/>
          <p:cNvSpPr>
            <a:spLocks noGrp="1"/>
          </p:cNvSpPr>
          <p:nvPr>
            <p:ph type="title"/>
          </p:nvPr>
        </p:nvSpPr>
        <p:spPr/>
        <p:txBody>
          <a:bodyPr>
            <a:normAutofit fontScale="90000"/>
          </a:bodyPr>
          <a:lstStyle/>
          <a:p>
            <a:r>
              <a:rPr lang="en-CA" dirty="0" smtClean="0"/>
              <a:t>Accommodation Review Committee </a:t>
            </a:r>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CA" b="1" dirty="0" smtClean="0"/>
              <a:t>St. Paul School</a:t>
            </a:r>
          </a:p>
          <a:p>
            <a:r>
              <a:rPr lang="en-CA" dirty="0" smtClean="0"/>
              <a:t>Principal – Betty Pichette</a:t>
            </a:r>
          </a:p>
          <a:p>
            <a:r>
              <a:rPr lang="en-CA" dirty="0" smtClean="0"/>
              <a:t>Teacher – David Rosso</a:t>
            </a:r>
          </a:p>
          <a:p>
            <a:r>
              <a:rPr lang="en-CA" dirty="0" smtClean="0"/>
              <a:t>Support Staff – Karen Cheff</a:t>
            </a:r>
          </a:p>
          <a:p>
            <a:r>
              <a:rPr lang="en-CA" dirty="0" smtClean="0"/>
              <a:t>Parent - </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6</a:t>
            </a:fld>
            <a:endParaRPr lang="en-CA" dirty="0"/>
          </a:p>
        </p:txBody>
      </p:sp>
      <p:sp>
        <p:nvSpPr>
          <p:cNvPr id="4" name="Title 3"/>
          <p:cNvSpPr>
            <a:spLocks noGrp="1"/>
          </p:cNvSpPr>
          <p:nvPr>
            <p:ph type="title"/>
          </p:nvPr>
        </p:nvSpPr>
        <p:spPr/>
        <p:txBody>
          <a:bodyPr>
            <a:normAutofit fontScale="90000"/>
          </a:bodyPr>
          <a:lstStyle/>
          <a:p>
            <a:r>
              <a:rPr lang="en-CA" dirty="0" smtClean="0"/>
              <a:t>Accommodation Review Committee </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CA" b="1" dirty="0" smtClean="0"/>
              <a:t>O’Gorman Intermediate Catholic School</a:t>
            </a:r>
          </a:p>
          <a:p>
            <a:r>
              <a:rPr lang="en-CA" dirty="0" smtClean="0"/>
              <a:t>Principal – Roslyn Gauthier</a:t>
            </a:r>
          </a:p>
          <a:p>
            <a:r>
              <a:rPr lang="en-CA" dirty="0" smtClean="0"/>
              <a:t>Teacher – Jackie Harkins</a:t>
            </a:r>
          </a:p>
          <a:p>
            <a:r>
              <a:rPr lang="en-CA" dirty="0" smtClean="0"/>
              <a:t>Support Staff – Michele Mahaffy</a:t>
            </a:r>
          </a:p>
          <a:p>
            <a:r>
              <a:rPr lang="en-CA" dirty="0" smtClean="0"/>
              <a:t>Parent – Mary Duizer</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7</a:t>
            </a:fld>
            <a:endParaRPr lang="en-CA" dirty="0"/>
          </a:p>
        </p:txBody>
      </p:sp>
      <p:sp>
        <p:nvSpPr>
          <p:cNvPr id="4" name="Title 3"/>
          <p:cNvSpPr>
            <a:spLocks noGrp="1"/>
          </p:cNvSpPr>
          <p:nvPr>
            <p:ph type="title"/>
          </p:nvPr>
        </p:nvSpPr>
        <p:spPr/>
        <p:txBody>
          <a:bodyPr>
            <a:normAutofit fontScale="90000"/>
          </a:bodyPr>
          <a:lstStyle/>
          <a:p>
            <a:r>
              <a:rPr lang="en-CA" dirty="0" smtClean="0"/>
              <a:t>Accommodation Review Committee </a:t>
            </a:r>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CA" b="1" dirty="0" smtClean="0"/>
              <a:t>O’Gorman High School</a:t>
            </a:r>
          </a:p>
          <a:p>
            <a:r>
              <a:rPr lang="en-CA" dirty="0" smtClean="0"/>
              <a:t>Principal – Ted Weltz</a:t>
            </a:r>
          </a:p>
          <a:p>
            <a:r>
              <a:rPr lang="en-CA" dirty="0" smtClean="0"/>
              <a:t>Teacher – Dan Loreto</a:t>
            </a:r>
          </a:p>
          <a:p>
            <a:r>
              <a:rPr lang="en-CA" dirty="0" smtClean="0"/>
              <a:t>Support Staff - </a:t>
            </a:r>
          </a:p>
          <a:p>
            <a:r>
              <a:rPr lang="en-CA" dirty="0" smtClean="0"/>
              <a:t>Parent – Roger Courville</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8</a:t>
            </a:fld>
            <a:endParaRPr lang="en-CA" dirty="0"/>
          </a:p>
        </p:txBody>
      </p:sp>
      <p:sp>
        <p:nvSpPr>
          <p:cNvPr id="4" name="Title 3"/>
          <p:cNvSpPr>
            <a:spLocks noGrp="1"/>
          </p:cNvSpPr>
          <p:nvPr>
            <p:ph type="title"/>
          </p:nvPr>
        </p:nvSpPr>
        <p:spPr/>
        <p:txBody>
          <a:bodyPr>
            <a:normAutofit fontScale="90000"/>
          </a:bodyPr>
          <a:lstStyle/>
          <a:p>
            <a:r>
              <a:rPr lang="en-CA" dirty="0" smtClean="0"/>
              <a:t>Accommodation Review Committee </a:t>
            </a: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CA" b="1" dirty="0" smtClean="0"/>
              <a:t>Alternative and Continuing Catholic Education </a:t>
            </a:r>
          </a:p>
          <a:p>
            <a:pPr>
              <a:buNone/>
            </a:pPr>
            <a:r>
              <a:rPr lang="en-CA" b="1" dirty="0" smtClean="0"/>
              <a:t>Support Services (ACCESS)</a:t>
            </a:r>
          </a:p>
          <a:p>
            <a:r>
              <a:rPr lang="en-CA" dirty="0" smtClean="0"/>
              <a:t>Vice Principal – Sharon Maisonneuve</a:t>
            </a:r>
          </a:p>
          <a:p>
            <a:r>
              <a:rPr lang="en-CA" dirty="0" smtClean="0"/>
              <a:t>Teacher - Laura Kelly </a:t>
            </a:r>
          </a:p>
          <a:p>
            <a:r>
              <a:rPr lang="en-CA" dirty="0" smtClean="0"/>
              <a:t>Support Staff – Vic Rudolf</a:t>
            </a:r>
          </a:p>
          <a:p>
            <a:r>
              <a:rPr lang="en-CA" dirty="0" smtClean="0"/>
              <a:t>Parent -  Luc Lamarche </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9</a:t>
            </a:fld>
            <a:endParaRPr lang="en-CA" dirty="0"/>
          </a:p>
        </p:txBody>
      </p:sp>
      <p:sp>
        <p:nvSpPr>
          <p:cNvPr id="4" name="Title 3"/>
          <p:cNvSpPr>
            <a:spLocks noGrp="1"/>
          </p:cNvSpPr>
          <p:nvPr>
            <p:ph type="title"/>
          </p:nvPr>
        </p:nvSpPr>
        <p:spPr/>
        <p:txBody>
          <a:bodyPr>
            <a:normAutofit fontScale="90000"/>
          </a:bodyPr>
          <a:lstStyle/>
          <a:p>
            <a:r>
              <a:rPr lang="en-CA" dirty="0" smtClean="0"/>
              <a:t>Accommodation Review Committee </a:t>
            </a:r>
            <a:endParaRPr lang="en-C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790</TotalTime>
  <Words>1721</Words>
  <Application>Microsoft Office PowerPoint</Application>
  <PresentationFormat>On-screen Show (4:3)</PresentationFormat>
  <Paragraphs>432</Paragraphs>
  <Slides>43</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Concourse</vt:lpstr>
      <vt:lpstr>Photo Editor Photo</vt:lpstr>
      <vt:lpstr>Timmins Pupil Accommodation Review Committee (ARC)</vt:lpstr>
      <vt:lpstr>ARC Meeting Agenda </vt:lpstr>
      <vt:lpstr>Prayer</vt:lpstr>
      <vt:lpstr>Accommodation Review Committee </vt:lpstr>
      <vt:lpstr>Accommodation Review Committee </vt:lpstr>
      <vt:lpstr>Accommodation Review Committee </vt:lpstr>
      <vt:lpstr>Accommodation Review Committee </vt:lpstr>
      <vt:lpstr>Accommodation Review Committee </vt:lpstr>
      <vt:lpstr>Accommodation Review Committee </vt:lpstr>
      <vt:lpstr> What is a Pupil Accommodation Review? </vt:lpstr>
      <vt:lpstr>Board Motion – November 25, 2015  </vt:lpstr>
      <vt:lpstr>Terms of Reference </vt:lpstr>
      <vt:lpstr>Guiding Principles </vt:lpstr>
      <vt:lpstr>Guiding Principles – con’t.</vt:lpstr>
      <vt:lpstr>Guiding Principles – con’t.</vt:lpstr>
      <vt:lpstr>ARC Communications </vt:lpstr>
      <vt:lpstr>Establishing an Accommodation Review</vt:lpstr>
      <vt:lpstr>Initial Staff Report Requirements</vt:lpstr>
      <vt:lpstr>Initial Staff Report Requirements</vt:lpstr>
      <vt:lpstr>Initial Staff Report Requirements</vt:lpstr>
      <vt:lpstr>1. Accommodation issue(s)</vt:lpstr>
      <vt:lpstr>1. Accommodation issue(s)</vt:lpstr>
      <vt:lpstr>1. Accommodation issue(s)</vt:lpstr>
      <vt:lpstr>1. Accommodation issue(s)</vt:lpstr>
      <vt:lpstr>2. Possible Accommodations/ 3.Changes to Facilities</vt:lpstr>
      <vt:lpstr>2. Possible Accommodations/ 3.Changes to Facilities</vt:lpstr>
      <vt:lpstr>2. Possible Accommodations/ 3.Changes to Facilities</vt:lpstr>
      <vt:lpstr>2. Possible Accommodations/ 3.Changes to Facilities</vt:lpstr>
      <vt:lpstr>2. Possible Accommodations/ 3.Changes to Facilities</vt:lpstr>
      <vt:lpstr>2. Possible Accommodations/ 3.Changes to Facilities</vt:lpstr>
      <vt:lpstr>Program Changes</vt:lpstr>
      <vt:lpstr>Transportation</vt:lpstr>
      <vt:lpstr>Capital Investment</vt:lpstr>
      <vt:lpstr>Capital Investment</vt:lpstr>
      <vt:lpstr>Municipal Input</vt:lpstr>
      <vt:lpstr>School Information Profiles</vt:lpstr>
      <vt:lpstr>School Information Profiles</vt:lpstr>
      <vt:lpstr>Timelines</vt:lpstr>
      <vt:lpstr>Timelines</vt:lpstr>
      <vt:lpstr>Timelines</vt:lpstr>
      <vt:lpstr>Community Input/Questions </vt:lpstr>
      <vt:lpstr>Questions?</vt:lpstr>
      <vt:lpstr>Date and Time of Future Meetings</vt:lpstr>
    </vt:vector>
  </TitlesOfParts>
  <Company>NCDSB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gsheculski</dc:creator>
  <cp:lastModifiedBy>gsheculski</cp:lastModifiedBy>
  <cp:revision>132</cp:revision>
  <dcterms:created xsi:type="dcterms:W3CDTF">2015-09-24T17:38:41Z</dcterms:created>
  <dcterms:modified xsi:type="dcterms:W3CDTF">2016-01-25T16:37:04Z</dcterms:modified>
</cp:coreProperties>
</file>